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77" r:id="rId10"/>
    <p:sldId id="278" r:id="rId11"/>
    <p:sldId id="265" r:id="rId12"/>
    <p:sldId id="266" r:id="rId13"/>
    <p:sldId id="267" r:id="rId14"/>
    <p:sldId id="268" r:id="rId15"/>
    <p:sldId id="269" r:id="rId16"/>
    <p:sldId id="271" r:id="rId17"/>
    <p:sldId id="272" r:id="rId18"/>
    <p:sldId id="279" r:id="rId19"/>
    <p:sldId id="282" r:id="rId20"/>
    <p:sldId id="286" r:id="rId21"/>
    <p:sldId id="283" r:id="rId22"/>
    <p:sldId id="284" r:id="rId23"/>
    <p:sldId id="285" r:id="rId24"/>
    <p:sldId id="273" r:id="rId25"/>
    <p:sldId id="280" r:id="rId26"/>
    <p:sldId id="298" r:id="rId27"/>
    <p:sldId id="299" r:id="rId28"/>
    <p:sldId id="301" r:id="rId29"/>
    <p:sldId id="302" r:id="rId30"/>
    <p:sldId id="292" r:id="rId31"/>
    <p:sldId id="281" r:id="rId32"/>
    <p:sldId id="293" r:id="rId33"/>
    <p:sldId id="294" r:id="rId34"/>
    <p:sldId id="295" r:id="rId35"/>
    <p:sldId id="296" r:id="rId36"/>
    <p:sldId id="274" r:id="rId37"/>
    <p:sldId id="275" r:id="rId38"/>
    <p:sldId id="297" r:id="rId39"/>
    <p:sldId id="303" r:id="rId40"/>
    <p:sldId id="304" r:id="rId41"/>
    <p:sldId id="305" r:id="rId42"/>
    <p:sldId id="306" r:id="rId43"/>
    <p:sldId id="30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AEBE6-54B4-46DA-8F6F-BF460E4FA0C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9DB87C0-E957-4C2C-BA92-7C41208A75FC}">
      <dgm:prSet/>
      <dgm:spPr/>
      <dgm:t>
        <a:bodyPr/>
        <a:lstStyle/>
        <a:p>
          <a:pPr rtl="0"/>
          <a:r>
            <a:rPr lang="en-US" dirty="0" smtClean="0"/>
            <a:t>Select</a:t>
          </a:r>
          <a:endParaRPr lang="en-US" dirty="0"/>
        </a:p>
      </dgm:t>
    </dgm:pt>
    <dgm:pt modelId="{F9FBF83B-AD21-4569-A1FD-B45FC965690A}" type="parTrans" cxnId="{33BBE37F-93FF-4E39-B976-CB0C937819F8}">
      <dgm:prSet/>
      <dgm:spPr/>
      <dgm:t>
        <a:bodyPr/>
        <a:lstStyle/>
        <a:p>
          <a:endParaRPr lang="en-US"/>
        </a:p>
      </dgm:t>
    </dgm:pt>
    <dgm:pt modelId="{31739E82-1D9B-43C6-A547-4EBB6DF96E3F}" type="sibTrans" cxnId="{33BBE37F-93FF-4E39-B976-CB0C937819F8}">
      <dgm:prSet/>
      <dgm:spPr/>
      <dgm:t>
        <a:bodyPr/>
        <a:lstStyle/>
        <a:p>
          <a:endParaRPr lang="en-US"/>
        </a:p>
      </dgm:t>
    </dgm:pt>
    <dgm:pt modelId="{7AE6DCE5-6962-4463-865D-CC02579A6E3D}">
      <dgm:prSet/>
      <dgm:spPr/>
      <dgm:t>
        <a:bodyPr/>
        <a:lstStyle/>
        <a:p>
          <a:pPr rtl="0"/>
          <a:r>
            <a:rPr lang="en-US" smtClean="0"/>
            <a:t>Record</a:t>
          </a:r>
          <a:endParaRPr lang="en-US"/>
        </a:p>
      </dgm:t>
    </dgm:pt>
    <dgm:pt modelId="{FFBB10CD-F90D-4C42-8B2B-B57E625B822A}" type="parTrans" cxnId="{D07A56C7-6805-4EBB-93A8-C681CFE0802F}">
      <dgm:prSet/>
      <dgm:spPr/>
      <dgm:t>
        <a:bodyPr/>
        <a:lstStyle/>
        <a:p>
          <a:endParaRPr lang="en-US"/>
        </a:p>
      </dgm:t>
    </dgm:pt>
    <dgm:pt modelId="{0CCFBAC1-CADF-47E9-946F-1F2771B445BF}" type="sibTrans" cxnId="{D07A56C7-6805-4EBB-93A8-C681CFE0802F}">
      <dgm:prSet/>
      <dgm:spPr/>
      <dgm:t>
        <a:bodyPr/>
        <a:lstStyle/>
        <a:p>
          <a:endParaRPr lang="en-US"/>
        </a:p>
      </dgm:t>
    </dgm:pt>
    <dgm:pt modelId="{9745C8D1-3718-4365-97D2-EE15A9CF3C47}">
      <dgm:prSet/>
      <dgm:spPr/>
      <dgm:t>
        <a:bodyPr/>
        <a:lstStyle/>
        <a:p>
          <a:pPr rtl="0"/>
          <a:r>
            <a:rPr lang="en-US" smtClean="0"/>
            <a:t>Examine</a:t>
          </a:r>
          <a:endParaRPr lang="en-US"/>
        </a:p>
      </dgm:t>
    </dgm:pt>
    <dgm:pt modelId="{5104B3C6-E378-4180-BD24-2B552925BB24}" type="parTrans" cxnId="{07BA3D54-477D-4ADA-967B-4962BB5A0697}">
      <dgm:prSet/>
      <dgm:spPr/>
      <dgm:t>
        <a:bodyPr/>
        <a:lstStyle/>
        <a:p>
          <a:endParaRPr lang="en-US"/>
        </a:p>
      </dgm:t>
    </dgm:pt>
    <dgm:pt modelId="{C6F1C885-BF21-45AD-9F28-1C046F060533}" type="sibTrans" cxnId="{07BA3D54-477D-4ADA-967B-4962BB5A0697}">
      <dgm:prSet/>
      <dgm:spPr/>
      <dgm:t>
        <a:bodyPr/>
        <a:lstStyle/>
        <a:p>
          <a:endParaRPr lang="en-US"/>
        </a:p>
      </dgm:t>
    </dgm:pt>
    <dgm:pt modelId="{B3F3C635-B3F9-4E90-93CC-731774C421FE}">
      <dgm:prSet/>
      <dgm:spPr/>
      <dgm:t>
        <a:bodyPr/>
        <a:lstStyle/>
        <a:p>
          <a:pPr rtl="0"/>
          <a:r>
            <a:rPr lang="en-US" smtClean="0"/>
            <a:t>Develop</a:t>
          </a:r>
          <a:endParaRPr lang="en-US"/>
        </a:p>
      </dgm:t>
    </dgm:pt>
    <dgm:pt modelId="{FDE5DAD5-19F4-4A1E-BB75-48A9402C9E09}" type="parTrans" cxnId="{EF781EAA-6B7C-497A-A431-6A16477BA3B1}">
      <dgm:prSet/>
      <dgm:spPr/>
      <dgm:t>
        <a:bodyPr/>
        <a:lstStyle/>
        <a:p>
          <a:endParaRPr lang="en-US"/>
        </a:p>
      </dgm:t>
    </dgm:pt>
    <dgm:pt modelId="{5FE66BC5-8FAB-486A-8900-729F9EFFAD96}" type="sibTrans" cxnId="{EF781EAA-6B7C-497A-A431-6A16477BA3B1}">
      <dgm:prSet/>
      <dgm:spPr/>
      <dgm:t>
        <a:bodyPr/>
        <a:lstStyle/>
        <a:p>
          <a:endParaRPr lang="en-US"/>
        </a:p>
      </dgm:t>
    </dgm:pt>
    <dgm:pt modelId="{82DCB194-F09E-47CB-9DE2-111075E30CD3}">
      <dgm:prSet/>
      <dgm:spPr/>
      <dgm:t>
        <a:bodyPr/>
        <a:lstStyle/>
        <a:p>
          <a:pPr rtl="0"/>
          <a:r>
            <a:rPr lang="en-US" smtClean="0"/>
            <a:t>Install</a:t>
          </a:r>
          <a:endParaRPr lang="en-US"/>
        </a:p>
      </dgm:t>
    </dgm:pt>
    <dgm:pt modelId="{C8F766D2-4C6B-4C15-9804-631AD5D67F92}" type="parTrans" cxnId="{9351EAD8-C65E-46E5-8D78-D1513751A15C}">
      <dgm:prSet/>
      <dgm:spPr/>
      <dgm:t>
        <a:bodyPr/>
        <a:lstStyle/>
        <a:p>
          <a:endParaRPr lang="en-US"/>
        </a:p>
      </dgm:t>
    </dgm:pt>
    <dgm:pt modelId="{EE7E2898-0BEA-4FE6-B36C-3C2527D49788}" type="sibTrans" cxnId="{9351EAD8-C65E-46E5-8D78-D1513751A15C}">
      <dgm:prSet/>
      <dgm:spPr/>
      <dgm:t>
        <a:bodyPr/>
        <a:lstStyle/>
        <a:p>
          <a:endParaRPr lang="en-US"/>
        </a:p>
      </dgm:t>
    </dgm:pt>
    <dgm:pt modelId="{16B99F64-4594-4B3E-8D3C-3CB456E9664F}">
      <dgm:prSet/>
      <dgm:spPr/>
      <dgm:t>
        <a:bodyPr/>
        <a:lstStyle/>
        <a:p>
          <a:pPr rtl="0"/>
          <a:r>
            <a:rPr lang="en-US" smtClean="0"/>
            <a:t>maintain</a:t>
          </a:r>
          <a:endParaRPr lang="en-US"/>
        </a:p>
      </dgm:t>
    </dgm:pt>
    <dgm:pt modelId="{0ED562BA-6566-4868-A259-D1F33BB458E0}" type="parTrans" cxnId="{2A188B04-A889-45AA-9E4E-345CB605089B}">
      <dgm:prSet/>
      <dgm:spPr/>
      <dgm:t>
        <a:bodyPr/>
        <a:lstStyle/>
        <a:p>
          <a:endParaRPr lang="en-US"/>
        </a:p>
      </dgm:t>
    </dgm:pt>
    <dgm:pt modelId="{8CE0F139-2289-47E0-84D1-F22FB3F949F2}" type="sibTrans" cxnId="{2A188B04-A889-45AA-9E4E-345CB605089B}">
      <dgm:prSet/>
      <dgm:spPr/>
      <dgm:t>
        <a:bodyPr/>
        <a:lstStyle/>
        <a:p>
          <a:endParaRPr lang="en-US"/>
        </a:p>
      </dgm:t>
    </dgm:pt>
    <dgm:pt modelId="{839A2EA9-633C-4B92-8CAA-2003AD2E7BE9}" type="pres">
      <dgm:prSet presAssocID="{D93AEBE6-54B4-46DA-8F6F-BF460E4FA0CE}" presName="linear" presStyleCnt="0">
        <dgm:presLayoutVars>
          <dgm:animLvl val="lvl"/>
          <dgm:resizeHandles val="exact"/>
        </dgm:presLayoutVars>
      </dgm:prSet>
      <dgm:spPr/>
      <dgm:t>
        <a:bodyPr/>
        <a:lstStyle/>
        <a:p>
          <a:endParaRPr lang="en-US"/>
        </a:p>
      </dgm:t>
    </dgm:pt>
    <dgm:pt modelId="{9B3B6F71-B885-4F42-8E49-410D46B0C3C8}" type="pres">
      <dgm:prSet presAssocID="{E9DB87C0-E957-4C2C-BA92-7C41208A75FC}" presName="parentText" presStyleLbl="node1" presStyleIdx="0" presStyleCnt="6">
        <dgm:presLayoutVars>
          <dgm:chMax val="0"/>
          <dgm:bulletEnabled val="1"/>
        </dgm:presLayoutVars>
      </dgm:prSet>
      <dgm:spPr/>
      <dgm:t>
        <a:bodyPr/>
        <a:lstStyle/>
        <a:p>
          <a:endParaRPr lang="en-US"/>
        </a:p>
      </dgm:t>
    </dgm:pt>
    <dgm:pt modelId="{FBB56A14-ED16-4325-BEDB-067A98757676}" type="pres">
      <dgm:prSet presAssocID="{31739E82-1D9B-43C6-A547-4EBB6DF96E3F}" presName="spacer" presStyleCnt="0"/>
      <dgm:spPr/>
    </dgm:pt>
    <dgm:pt modelId="{B76B64B4-688B-42E7-8A1D-668E5D50893A}" type="pres">
      <dgm:prSet presAssocID="{7AE6DCE5-6962-4463-865D-CC02579A6E3D}" presName="parentText" presStyleLbl="node1" presStyleIdx="1" presStyleCnt="6">
        <dgm:presLayoutVars>
          <dgm:chMax val="0"/>
          <dgm:bulletEnabled val="1"/>
        </dgm:presLayoutVars>
      </dgm:prSet>
      <dgm:spPr/>
      <dgm:t>
        <a:bodyPr/>
        <a:lstStyle/>
        <a:p>
          <a:endParaRPr lang="en-US"/>
        </a:p>
      </dgm:t>
    </dgm:pt>
    <dgm:pt modelId="{E18B3710-4958-4BD0-8D20-A55431247F53}" type="pres">
      <dgm:prSet presAssocID="{0CCFBAC1-CADF-47E9-946F-1F2771B445BF}" presName="spacer" presStyleCnt="0"/>
      <dgm:spPr/>
    </dgm:pt>
    <dgm:pt modelId="{0FA9F493-3792-4E3D-91FD-B3B4594FB2AA}" type="pres">
      <dgm:prSet presAssocID="{9745C8D1-3718-4365-97D2-EE15A9CF3C47}" presName="parentText" presStyleLbl="node1" presStyleIdx="2" presStyleCnt="6">
        <dgm:presLayoutVars>
          <dgm:chMax val="0"/>
          <dgm:bulletEnabled val="1"/>
        </dgm:presLayoutVars>
      </dgm:prSet>
      <dgm:spPr/>
      <dgm:t>
        <a:bodyPr/>
        <a:lstStyle/>
        <a:p>
          <a:endParaRPr lang="en-US"/>
        </a:p>
      </dgm:t>
    </dgm:pt>
    <dgm:pt modelId="{39644A1D-595F-4329-A155-A3037DF67434}" type="pres">
      <dgm:prSet presAssocID="{C6F1C885-BF21-45AD-9F28-1C046F060533}" presName="spacer" presStyleCnt="0"/>
      <dgm:spPr/>
    </dgm:pt>
    <dgm:pt modelId="{A1DE4F95-9FC5-45CE-A037-2D1E7ABFF4A1}" type="pres">
      <dgm:prSet presAssocID="{B3F3C635-B3F9-4E90-93CC-731774C421FE}" presName="parentText" presStyleLbl="node1" presStyleIdx="3" presStyleCnt="6">
        <dgm:presLayoutVars>
          <dgm:chMax val="0"/>
          <dgm:bulletEnabled val="1"/>
        </dgm:presLayoutVars>
      </dgm:prSet>
      <dgm:spPr/>
      <dgm:t>
        <a:bodyPr/>
        <a:lstStyle/>
        <a:p>
          <a:endParaRPr lang="en-US"/>
        </a:p>
      </dgm:t>
    </dgm:pt>
    <dgm:pt modelId="{305B1CE6-D512-4A64-89AF-2DF5226233EE}" type="pres">
      <dgm:prSet presAssocID="{5FE66BC5-8FAB-486A-8900-729F9EFFAD96}" presName="spacer" presStyleCnt="0"/>
      <dgm:spPr/>
    </dgm:pt>
    <dgm:pt modelId="{556088A9-8E06-426B-8384-73DE39D2C53A}" type="pres">
      <dgm:prSet presAssocID="{82DCB194-F09E-47CB-9DE2-111075E30CD3}" presName="parentText" presStyleLbl="node1" presStyleIdx="4" presStyleCnt="6">
        <dgm:presLayoutVars>
          <dgm:chMax val="0"/>
          <dgm:bulletEnabled val="1"/>
        </dgm:presLayoutVars>
      </dgm:prSet>
      <dgm:spPr/>
      <dgm:t>
        <a:bodyPr/>
        <a:lstStyle/>
        <a:p>
          <a:endParaRPr lang="en-US"/>
        </a:p>
      </dgm:t>
    </dgm:pt>
    <dgm:pt modelId="{01E43937-318C-4BE6-A99D-75C06F29E854}" type="pres">
      <dgm:prSet presAssocID="{EE7E2898-0BEA-4FE6-B36C-3C2527D49788}" presName="spacer" presStyleCnt="0"/>
      <dgm:spPr/>
    </dgm:pt>
    <dgm:pt modelId="{0FF969B8-F831-4271-843D-825057EC1B30}" type="pres">
      <dgm:prSet presAssocID="{16B99F64-4594-4B3E-8D3C-3CB456E9664F}" presName="parentText" presStyleLbl="node1" presStyleIdx="5" presStyleCnt="6">
        <dgm:presLayoutVars>
          <dgm:chMax val="0"/>
          <dgm:bulletEnabled val="1"/>
        </dgm:presLayoutVars>
      </dgm:prSet>
      <dgm:spPr/>
      <dgm:t>
        <a:bodyPr/>
        <a:lstStyle/>
        <a:p>
          <a:endParaRPr lang="en-US"/>
        </a:p>
      </dgm:t>
    </dgm:pt>
  </dgm:ptLst>
  <dgm:cxnLst>
    <dgm:cxn modelId="{2A188B04-A889-45AA-9E4E-345CB605089B}" srcId="{D93AEBE6-54B4-46DA-8F6F-BF460E4FA0CE}" destId="{16B99F64-4594-4B3E-8D3C-3CB456E9664F}" srcOrd="5" destOrd="0" parTransId="{0ED562BA-6566-4868-A259-D1F33BB458E0}" sibTransId="{8CE0F139-2289-47E0-84D1-F22FB3F949F2}"/>
    <dgm:cxn modelId="{DFC2714C-5B9F-4808-8782-7615841BAE7E}" type="presOf" srcId="{82DCB194-F09E-47CB-9DE2-111075E30CD3}" destId="{556088A9-8E06-426B-8384-73DE39D2C53A}" srcOrd="0" destOrd="0" presId="urn:microsoft.com/office/officeart/2005/8/layout/vList2"/>
    <dgm:cxn modelId="{07BA3D54-477D-4ADA-967B-4962BB5A0697}" srcId="{D93AEBE6-54B4-46DA-8F6F-BF460E4FA0CE}" destId="{9745C8D1-3718-4365-97D2-EE15A9CF3C47}" srcOrd="2" destOrd="0" parTransId="{5104B3C6-E378-4180-BD24-2B552925BB24}" sibTransId="{C6F1C885-BF21-45AD-9F28-1C046F060533}"/>
    <dgm:cxn modelId="{9914FF49-37F6-4AAE-8DA5-E0A65B21F954}" type="presOf" srcId="{16B99F64-4594-4B3E-8D3C-3CB456E9664F}" destId="{0FF969B8-F831-4271-843D-825057EC1B30}" srcOrd="0" destOrd="0" presId="urn:microsoft.com/office/officeart/2005/8/layout/vList2"/>
    <dgm:cxn modelId="{EF781EAA-6B7C-497A-A431-6A16477BA3B1}" srcId="{D93AEBE6-54B4-46DA-8F6F-BF460E4FA0CE}" destId="{B3F3C635-B3F9-4E90-93CC-731774C421FE}" srcOrd="3" destOrd="0" parTransId="{FDE5DAD5-19F4-4A1E-BB75-48A9402C9E09}" sibTransId="{5FE66BC5-8FAB-486A-8900-729F9EFFAD96}"/>
    <dgm:cxn modelId="{D07A56C7-6805-4EBB-93A8-C681CFE0802F}" srcId="{D93AEBE6-54B4-46DA-8F6F-BF460E4FA0CE}" destId="{7AE6DCE5-6962-4463-865D-CC02579A6E3D}" srcOrd="1" destOrd="0" parTransId="{FFBB10CD-F90D-4C42-8B2B-B57E625B822A}" sibTransId="{0CCFBAC1-CADF-47E9-946F-1F2771B445BF}"/>
    <dgm:cxn modelId="{33BBE37F-93FF-4E39-B976-CB0C937819F8}" srcId="{D93AEBE6-54B4-46DA-8F6F-BF460E4FA0CE}" destId="{E9DB87C0-E957-4C2C-BA92-7C41208A75FC}" srcOrd="0" destOrd="0" parTransId="{F9FBF83B-AD21-4569-A1FD-B45FC965690A}" sibTransId="{31739E82-1D9B-43C6-A547-4EBB6DF96E3F}"/>
    <dgm:cxn modelId="{73D6A2BA-5F62-415E-89C2-D718AAB0EAAB}" type="presOf" srcId="{B3F3C635-B3F9-4E90-93CC-731774C421FE}" destId="{A1DE4F95-9FC5-45CE-A037-2D1E7ABFF4A1}" srcOrd="0" destOrd="0" presId="urn:microsoft.com/office/officeart/2005/8/layout/vList2"/>
    <dgm:cxn modelId="{9351EAD8-C65E-46E5-8D78-D1513751A15C}" srcId="{D93AEBE6-54B4-46DA-8F6F-BF460E4FA0CE}" destId="{82DCB194-F09E-47CB-9DE2-111075E30CD3}" srcOrd="4" destOrd="0" parTransId="{C8F766D2-4C6B-4C15-9804-631AD5D67F92}" sibTransId="{EE7E2898-0BEA-4FE6-B36C-3C2527D49788}"/>
    <dgm:cxn modelId="{523A06C3-CAA3-4908-B8D1-F31CC8AFAE27}" type="presOf" srcId="{D93AEBE6-54B4-46DA-8F6F-BF460E4FA0CE}" destId="{839A2EA9-633C-4B92-8CAA-2003AD2E7BE9}" srcOrd="0" destOrd="0" presId="urn:microsoft.com/office/officeart/2005/8/layout/vList2"/>
    <dgm:cxn modelId="{69AAA11C-D0B5-4F89-B77D-8C380C959944}" type="presOf" srcId="{7AE6DCE5-6962-4463-865D-CC02579A6E3D}" destId="{B76B64B4-688B-42E7-8A1D-668E5D50893A}" srcOrd="0" destOrd="0" presId="urn:microsoft.com/office/officeart/2005/8/layout/vList2"/>
    <dgm:cxn modelId="{4691F143-BB0E-4D63-9D67-345C4B3B569B}" type="presOf" srcId="{9745C8D1-3718-4365-97D2-EE15A9CF3C47}" destId="{0FA9F493-3792-4E3D-91FD-B3B4594FB2AA}" srcOrd="0" destOrd="0" presId="urn:microsoft.com/office/officeart/2005/8/layout/vList2"/>
    <dgm:cxn modelId="{ACFD1638-B304-4490-B45F-2093C02CD51C}" type="presOf" srcId="{E9DB87C0-E957-4C2C-BA92-7C41208A75FC}" destId="{9B3B6F71-B885-4F42-8E49-410D46B0C3C8}" srcOrd="0" destOrd="0" presId="urn:microsoft.com/office/officeart/2005/8/layout/vList2"/>
    <dgm:cxn modelId="{1F09C3BF-5580-4990-93BF-2995E4558707}" type="presParOf" srcId="{839A2EA9-633C-4B92-8CAA-2003AD2E7BE9}" destId="{9B3B6F71-B885-4F42-8E49-410D46B0C3C8}" srcOrd="0" destOrd="0" presId="urn:microsoft.com/office/officeart/2005/8/layout/vList2"/>
    <dgm:cxn modelId="{371B791E-8101-4B9B-B4CC-337C27B171A9}" type="presParOf" srcId="{839A2EA9-633C-4B92-8CAA-2003AD2E7BE9}" destId="{FBB56A14-ED16-4325-BEDB-067A98757676}" srcOrd="1" destOrd="0" presId="urn:microsoft.com/office/officeart/2005/8/layout/vList2"/>
    <dgm:cxn modelId="{C9E74B8D-B1EF-4667-ACDB-400385FF5067}" type="presParOf" srcId="{839A2EA9-633C-4B92-8CAA-2003AD2E7BE9}" destId="{B76B64B4-688B-42E7-8A1D-668E5D50893A}" srcOrd="2" destOrd="0" presId="urn:microsoft.com/office/officeart/2005/8/layout/vList2"/>
    <dgm:cxn modelId="{70C5327D-8172-4BB8-9156-F5CCB3ADA6C2}" type="presParOf" srcId="{839A2EA9-633C-4B92-8CAA-2003AD2E7BE9}" destId="{E18B3710-4958-4BD0-8D20-A55431247F53}" srcOrd="3" destOrd="0" presId="urn:microsoft.com/office/officeart/2005/8/layout/vList2"/>
    <dgm:cxn modelId="{12893BC8-0A4C-42EB-9B0F-85DCB7369F90}" type="presParOf" srcId="{839A2EA9-633C-4B92-8CAA-2003AD2E7BE9}" destId="{0FA9F493-3792-4E3D-91FD-B3B4594FB2AA}" srcOrd="4" destOrd="0" presId="urn:microsoft.com/office/officeart/2005/8/layout/vList2"/>
    <dgm:cxn modelId="{8D41D4B0-C1FE-48C9-A789-62BC14DB8244}" type="presParOf" srcId="{839A2EA9-633C-4B92-8CAA-2003AD2E7BE9}" destId="{39644A1D-595F-4329-A155-A3037DF67434}" srcOrd="5" destOrd="0" presId="urn:microsoft.com/office/officeart/2005/8/layout/vList2"/>
    <dgm:cxn modelId="{CC133667-E5A9-4896-9539-388ACA3368F1}" type="presParOf" srcId="{839A2EA9-633C-4B92-8CAA-2003AD2E7BE9}" destId="{A1DE4F95-9FC5-45CE-A037-2D1E7ABFF4A1}" srcOrd="6" destOrd="0" presId="urn:microsoft.com/office/officeart/2005/8/layout/vList2"/>
    <dgm:cxn modelId="{4137993A-5E3F-452D-A0C9-075F45E48013}" type="presParOf" srcId="{839A2EA9-633C-4B92-8CAA-2003AD2E7BE9}" destId="{305B1CE6-D512-4A64-89AF-2DF5226233EE}" srcOrd="7" destOrd="0" presId="urn:microsoft.com/office/officeart/2005/8/layout/vList2"/>
    <dgm:cxn modelId="{5D72A0A6-EB8F-4548-B8E9-B375630BDFAD}" type="presParOf" srcId="{839A2EA9-633C-4B92-8CAA-2003AD2E7BE9}" destId="{556088A9-8E06-426B-8384-73DE39D2C53A}" srcOrd="8" destOrd="0" presId="urn:microsoft.com/office/officeart/2005/8/layout/vList2"/>
    <dgm:cxn modelId="{601A6927-64C3-4F2D-AAC0-DDF4CFEDBC1D}" type="presParOf" srcId="{839A2EA9-633C-4B92-8CAA-2003AD2E7BE9}" destId="{01E43937-318C-4BE6-A99D-75C06F29E854}" srcOrd="9" destOrd="0" presId="urn:microsoft.com/office/officeart/2005/8/layout/vList2"/>
    <dgm:cxn modelId="{B4F1F496-5948-4922-918D-0E34DDD64C93}" type="presParOf" srcId="{839A2EA9-633C-4B92-8CAA-2003AD2E7BE9}" destId="{0FF969B8-F831-4271-843D-825057EC1B3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B6F71-B885-4F42-8E49-410D46B0C3C8}">
      <dsp:nvSpPr>
        <dsp:cNvPr id="0" name=""/>
        <dsp:cNvSpPr/>
      </dsp:nvSpPr>
      <dsp:spPr>
        <a:xfrm>
          <a:off x="0" y="62225"/>
          <a:ext cx="3200400" cy="7195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Select</a:t>
          </a:r>
          <a:endParaRPr lang="en-US" sz="3000" kern="1200" dirty="0"/>
        </a:p>
      </dsp:txBody>
      <dsp:txXfrm>
        <a:off x="35125" y="97350"/>
        <a:ext cx="3130150" cy="649299"/>
      </dsp:txXfrm>
    </dsp:sp>
    <dsp:sp modelId="{B76B64B4-688B-42E7-8A1D-668E5D50893A}">
      <dsp:nvSpPr>
        <dsp:cNvPr id="0" name=""/>
        <dsp:cNvSpPr/>
      </dsp:nvSpPr>
      <dsp:spPr>
        <a:xfrm>
          <a:off x="0" y="868175"/>
          <a:ext cx="3200400" cy="719549"/>
        </a:xfrm>
        <a:prstGeom prst="roundRect">
          <a:avLst/>
        </a:prstGeom>
        <a:solidFill>
          <a:schemeClr val="accent2">
            <a:hueOff val="-2527071"/>
            <a:satOff val="4259"/>
            <a:lumOff val="-5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Record</a:t>
          </a:r>
          <a:endParaRPr lang="en-US" sz="3000" kern="1200"/>
        </a:p>
      </dsp:txBody>
      <dsp:txXfrm>
        <a:off x="35125" y="903300"/>
        <a:ext cx="3130150" cy="649299"/>
      </dsp:txXfrm>
    </dsp:sp>
    <dsp:sp modelId="{0FA9F493-3792-4E3D-91FD-B3B4594FB2AA}">
      <dsp:nvSpPr>
        <dsp:cNvPr id="0" name=""/>
        <dsp:cNvSpPr/>
      </dsp:nvSpPr>
      <dsp:spPr>
        <a:xfrm>
          <a:off x="0" y="1674125"/>
          <a:ext cx="3200400" cy="719549"/>
        </a:xfrm>
        <a:prstGeom prst="roundRect">
          <a:avLst/>
        </a:prstGeom>
        <a:solidFill>
          <a:schemeClr val="accent2">
            <a:hueOff val="-5054142"/>
            <a:satOff val="8519"/>
            <a:lumOff val="-10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Examine</a:t>
          </a:r>
          <a:endParaRPr lang="en-US" sz="3000" kern="1200"/>
        </a:p>
      </dsp:txBody>
      <dsp:txXfrm>
        <a:off x="35125" y="1709250"/>
        <a:ext cx="3130150" cy="649299"/>
      </dsp:txXfrm>
    </dsp:sp>
    <dsp:sp modelId="{A1DE4F95-9FC5-45CE-A037-2D1E7ABFF4A1}">
      <dsp:nvSpPr>
        <dsp:cNvPr id="0" name=""/>
        <dsp:cNvSpPr/>
      </dsp:nvSpPr>
      <dsp:spPr>
        <a:xfrm>
          <a:off x="0" y="2480075"/>
          <a:ext cx="3200400" cy="719549"/>
        </a:xfrm>
        <a:prstGeom prst="roundRect">
          <a:avLst/>
        </a:prstGeom>
        <a:solidFill>
          <a:schemeClr val="accent2">
            <a:hueOff val="-7581213"/>
            <a:satOff val="12778"/>
            <a:lumOff val="-15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Develop</a:t>
          </a:r>
          <a:endParaRPr lang="en-US" sz="3000" kern="1200"/>
        </a:p>
      </dsp:txBody>
      <dsp:txXfrm>
        <a:off x="35125" y="2515200"/>
        <a:ext cx="3130150" cy="649299"/>
      </dsp:txXfrm>
    </dsp:sp>
    <dsp:sp modelId="{556088A9-8E06-426B-8384-73DE39D2C53A}">
      <dsp:nvSpPr>
        <dsp:cNvPr id="0" name=""/>
        <dsp:cNvSpPr/>
      </dsp:nvSpPr>
      <dsp:spPr>
        <a:xfrm>
          <a:off x="0" y="3286025"/>
          <a:ext cx="3200400" cy="719549"/>
        </a:xfrm>
        <a:prstGeom prst="roundRect">
          <a:avLst/>
        </a:prstGeom>
        <a:solidFill>
          <a:schemeClr val="accent2">
            <a:hueOff val="-10108284"/>
            <a:satOff val="17038"/>
            <a:lumOff val="-20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Install</a:t>
          </a:r>
          <a:endParaRPr lang="en-US" sz="3000" kern="1200"/>
        </a:p>
      </dsp:txBody>
      <dsp:txXfrm>
        <a:off x="35125" y="3321150"/>
        <a:ext cx="3130150" cy="649299"/>
      </dsp:txXfrm>
    </dsp:sp>
    <dsp:sp modelId="{0FF969B8-F831-4271-843D-825057EC1B30}">
      <dsp:nvSpPr>
        <dsp:cNvPr id="0" name=""/>
        <dsp:cNvSpPr/>
      </dsp:nvSpPr>
      <dsp:spPr>
        <a:xfrm>
          <a:off x="0" y="4091976"/>
          <a:ext cx="3200400" cy="719549"/>
        </a:xfrm>
        <a:prstGeom prst="roundRect">
          <a:avLst/>
        </a:prstGeom>
        <a:solidFill>
          <a:schemeClr val="accent2">
            <a:hueOff val="-12635355"/>
            <a:satOff val="21297"/>
            <a:lumOff val="-2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maintain</a:t>
          </a:r>
          <a:endParaRPr lang="en-US" sz="3000" kern="1200"/>
        </a:p>
      </dsp:txBody>
      <dsp:txXfrm>
        <a:off x="35125" y="4127101"/>
        <a:ext cx="313015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1/28/2019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1/28/2019</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1/28/2019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1/28/2019</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1/28/2019</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1/28/2019</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1/28/2019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381000"/>
            <a:ext cx="6172200" cy="1894362"/>
          </a:xfrm>
        </p:spPr>
        <p:txBody>
          <a:bodyPr>
            <a:normAutofit/>
          </a:bodyPr>
          <a:lstStyle/>
          <a:p>
            <a:r>
              <a:rPr lang="en-US" sz="6000" dirty="0" smtClean="0">
                <a:solidFill>
                  <a:srgbClr val="FF0000"/>
                </a:solidFill>
              </a:rPr>
              <a:t>Unit-2</a:t>
            </a:r>
            <a:endParaRPr lang="en-IN" sz="6000" dirty="0">
              <a:solidFill>
                <a:srgbClr val="FF0000"/>
              </a:solidFill>
            </a:endParaRPr>
          </a:p>
        </p:txBody>
      </p:sp>
      <p:sp>
        <p:nvSpPr>
          <p:cNvPr id="3" name="Subtitle 2"/>
          <p:cNvSpPr>
            <a:spLocks noGrp="1"/>
          </p:cNvSpPr>
          <p:nvPr>
            <p:ph type="subTitle" idx="1"/>
          </p:nvPr>
        </p:nvSpPr>
        <p:spPr>
          <a:xfrm>
            <a:off x="2590800" y="2971800"/>
            <a:ext cx="6172200" cy="1371600"/>
          </a:xfrm>
        </p:spPr>
        <p:txBody>
          <a:bodyPr>
            <a:normAutofit/>
          </a:bodyPr>
          <a:lstStyle/>
          <a:p>
            <a:r>
              <a:rPr lang="en-IN" sz="4400" dirty="0" smtClean="0">
                <a:solidFill>
                  <a:srgbClr val="00B050"/>
                </a:solidFill>
              </a:rPr>
              <a:t>WORK STUDY</a:t>
            </a:r>
            <a:endParaRPr lang="en-IN" sz="4400" dirty="0">
              <a:solidFill>
                <a:srgbClr val="00B0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20000"/>
          </a:bodyPr>
          <a:lstStyle/>
          <a:p>
            <a:r>
              <a:rPr lang="en-US" dirty="0"/>
              <a:t>The </a:t>
            </a:r>
            <a:r>
              <a:rPr lang="en-US" sz="2500" b="1" dirty="0" err="1">
                <a:solidFill>
                  <a:srgbClr val="FF0000"/>
                </a:solidFill>
              </a:rPr>
              <a:t>chrono</a:t>
            </a:r>
            <a:r>
              <a:rPr lang="en-US" sz="2500" b="1" dirty="0">
                <a:solidFill>
                  <a:srgbClr val="FF0000"/>
                </a:solidFill>
              </a:rPr>
              <a:t> cycle graph</a:t>
            </a:r>
            <a:r>
              <a:rPr lang="en-US" dirty="0"/>
              <a:t> is similar to the cycle graph, but the power supply to the bulb is interrupted regularly by using an electric circuit. The bulb is thus made to flash. The procedure for taking photograph remains the same. The resulting picture (</a:t>
            </a:r>
            <a:r>
              <a:rPr lang="en-US" dirty="0" err="1"/>
              <a:t>chrono</a:t>
            </a:r>
            <a:r>
              <a:rPr lang="en-US" dirty="0"/>
              <a:t> cycle graph), instead of showing continuous line of motion pattern, shows short dashes of line spaced in proportion to the speed of the body member photographed. Wide spacing would represent fast moves while close spacing would represent slow moves. The jumbling of dots at one point would indicate fumbling or hesitation of the body member. A </a:t>
            </a:r>
            <a:r>
              <a:rPr lang="en-US" dirty="0" err="1"/>
              <a:t>chrono</a:t>
            </a:r>
            <a:r>
              <a:rPr lang="en-US" dirty="0"/>
              <a:t> cycle graph can thus be used to study the motion pattern as well as to compute velocity, acceleration and retardation experienced by the body member at different locations. Figures show a cycle graph and a </a:t>
            </a:r>
            <a:r>
              <a:rPr lang="en-US" dirty="0" err="1"/>
              <a:t>chrono</a:t>
            </a:r>
            <a:r>
              <a:rPr lang="en-US" dirty="0"/>
              <a:t> cycle graph. </a:t>
            </a:r>
          </a:p>
          <a:p>
            <a:r>
              <a:rPr lang="en-US" dirty="0"/>
              <a:t>The world of sports has extensively used this analysis tool, updated to video, for the purpose of training in the development of form and skill. </a:t>
            </a:r>
          </a:p>
          <a:p>
            <a:endParaRPr lang="en-US" dirty="0"/>
          </a:p>
        </p:txBody>
      </p:sp>
    </p:spTree>
    <p:extLst>
      <p:ext uri="{BB962C8B-B14F-4D97-AF65-F5344CB8AC3E}">
        <p14:creationId xmlns:p14="http://schemas.microsoft.com/office/powerpoint/2010/main" val="751790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sz="3800" dirty="0" smtClean="0">
                <a:solidFill>
                  <a:srgbClr val="002060"/>
                </a:solidFill>
              </a:rPr>
              <a:t>3.Examine</a:t>
            </a:r>
            <a:r>
              <a:rPr lang="en-US" dirty="0" smtClean="0"/>
              <a:t> </a:t>
            </a:r>
          </a:p>
          <a:p>
            <a:r>
              <a:rPr lang="en-US" dirty="0" smtClean="0"/>
              <a:t>Examine the </a:t>
            </a:r>
            <a:r>
              <a:rPr lang="en-US" dirty="0"/>
              <a:t>recorded </a:t>
            </a:r>
            <a:r>
              <a:rPr lang="en-US" dirty="0" smtClean="0"/>
              <a:t>events critically and in </a:t>
            </a:r>
            <a:r>
              <a:rPr lang="en-US" dirty="0" err="1" smtClean="0"/>
              <a:t>sequence.critical</a:t>
            </a:r>
            <a:r>
              <a:rPr lang="en-US" dirty="0" smtClean="0"/>
              <a:t> examination involves answer to number of questions.</a:t>
            </a:r>
          </a:p>
          <a:p>
            <a:r>
              <a:rPr lang="en-US" dirty="0" err="1" smtClean="0"/>
              <a:t>Eg</a:t>
            </a:r>
            <a:r>
              <a:rPr lang="en-US" dirty="0" smtClean="0"/>
              <a:t>. What is done?</a:t>
            </a:r>
          </a:p>
          <a:p>
            <a:pPr lvl="1"/>
            <a:r>
              <a:rPr lang="en-US" dirty="0"/>
              <a:t> </a:t>
            </a:r>
            <a:r>
              <a:rPr lang="en-US" dirty="0" smtClean="0"/>
              <a:t>   who does it?</a:t>
            </a:r>
          </a:p>
          <a:p>
            <a:pPr lvl="1"/>
            <a:r>
              <a:rPr lang="en-US" dirty="0" err="1" smtClean="0"/>
              <a:t>Where,how,when</a:t>
            </a:r>
            <a:r>
              <a:rPr lang="en-US" dirty="0" smtClean="0"/>
              <a:t>…</a:t>
            </a:r>
          </a:p>
          <a:p>
            <a:pPr lvl="1"/>
            <a:endParaRPr lang="en-US" dirty="0"/>
          </a:p>
          <a:p>
            <a:pPr marL="0" indent="0">
              <a:buNone/>
            </a:pPr>
            <a:r>
              <a:rPr lang="en-US" sz="3800" dirty="0" smtClean="0">
                <a:solidFill>
                  <a:srgbClr val="002060"/>
                </a:solidFill>
              </a:rPr>
              <a:t>4.Develop</a:t>
            </a:r>
          </a:p>
          <a:p>
            <a:r>
              <a:rPr lang="en-US" dirty="0" smtClean="0"/>
              <a:t>Develop the best method as resulted from critical examination and record it.</a:t>
            </a:r>
          </a:p>
          <a:p>
            <a:r>
              <a:rPr lang="en-US" dirty="0" smtClean="0"/>
              <a:t>Developed method should be:</a:t>
            </a:r>
          </a:p>
          <a:p>
            <a:pPr lvl="1"/>
            <a:r>
              <a:rPr lang="en-US" dirty="0" smtClean="0"/>
              <a:t>Practical and feasible</a:t>
            </a:r>
          </a:p>
          <a:p>
            <a:pPr lvl="1"/>
            <a:r>
              <a:rPr lang="en-US" dirty="0" smtClean="0"/>
              <a:t>Safe and effective</a:t>
            </a:r>
          </a:p>
          <a:p>
            <a:pPr lvl="1"/>
            <a:r>
              <a:rPr lang="en-US" dirty="0" smtClean="0"/>
              <a:t>Economical</a:t>
            </a:r>
          </a:p>
          <a:p>
            <a:pPr lvl="1"/>
            <a:r>
              <a:rPr lang="en-US" dirty="0" smtClean="0"/>
              <a:t>Acceptable to  all the </a:t>
            </a:r>
            <a:r>
              <a:rPr lang="en-US" dirty="0" err="1" smtClean="0"/>
              <a:t>dept</a:t>
            </a:r>
            <a:endParaRPr lang="en-US" dirty="0"/>
          </a:p>
        </p:txBody>
      </p:sp>
    </p:spTree>
    <p:extLst>
      <p:ext uri="{BB962C8B-B14F-4D97-AF65-F5344CB8AC3E}">
        <p14:creationId xmlns:p14="http://schemas.microsoft.com/office/powerpoint/2010/main" val="61205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sz="3200" dirty="0" smtClean="0">
                <a:solidFill>
                  <a:srgbClr val="002060"/>
                </a:solidFill>
              </a:rPr>
              <a:t>5) Install</a:t>
            </a:r>
          </a:p>
          <a:p>
            <a:r>
              <a:rPr lang="en-US" dirty="0" smtClean="0"/>
              <a:t>It involves three stages </a:t>
            </a:r>
            <a:r>
              <a:rPr lang="en-US" dirty="0" err="1" smtClean="0"/>
              <a:t>i.e</a:t>
            </a:r>
            <a:r>
              <a:rPr lang="en-US" dirty="0" smtClean="0"/>
              <a:t> </a:t>
            </a:r>
            <a:r>
              <a:rPr lang="en-US" dirty="0" err="1" smtClean="0"/>
              <a:t>planning,arranging</a:t>
            </a:r>
            <a:r>
              <a:rPr lang="en-US" dirty="0" smtClean="0"/>
              <a:t> and implementing.</a:t>
            </a:r>
          </a:p>
          <a:p>
            <a:r>
              <a:rPr lang="en-US" dirty="0" smtClean="0"/>
              <a:t>Implementation of developed method as standard practice.</a:t>
            </a:r>
          </a:p>
          <a:p>
            <a:endParaRPr lang="en-US" dirty="0"/>
          </a:p>
          <a:p>
            <a:pPr marL="0" indent="0">
              <a:buNone/>
            </a:pPr>
            <a:r>
              <a:rPr lang="en-US" sz="3200" dirty="0" smtClean="0">
                <a:solidFill>
                  <a:srgbClr val="002060"/>
                </a:solidFill>
              </a:rPr>
              <a:t>6) Maintain</a:t>
            </a:r>
          </a:p>
          <a:p>
            <a:pPr marL="0" indent="0">
              <a:buNone/>
            </a:pPr>
            <a:r>
              <a:rPr lang="en-US" dirty="0" smtClean="0"/>
              <a:t>Ensure proper functioning of installed method by periodic checks and verifications.</a:t>
            </a:r>
          </a:p>
          <a:p>
            <a:endParaRPr lang="en-US" dirty="0"/>
          </a:p>
        </p:txBody>
      </p:sp>
    </p:spTree>
    <p:extLst>
      <p:ext uri="{BB962C8B-B14F-4D97-AF65-F5344CB8AC3E}">
        <p14:creationId xmlns:p14="http://schemas.microsoft.com/office/powerpoint/2010/main" val="571205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2058"/>
          </a:xfrm>
        </p:spPr>
        <p:txBody>
          <a:bodyPr/>
          <a:lstStyle/>
          <a:p>
            <a:r>
              <a:rPr lang="en-US" b="1" u="sng" dirty="0" smtClean="0">
                <a:solidFill>
                  <a:srgbClr val="FF0000"/>
                </a:solidFill>
              </a:rPr>
              <a:t>Process chart symbols</a:t>
            </a:r>
            <a:endParaRPr lang="en-US" b="1" u="sng" dirty="0">
              <a:solidFill>
                <a:srgbClr val="FF0000"/>
              </a:solidFill>
            </a:endParaRPr>
          </a:p>
        </p:txBody>
      </p:sp>
      <p:sp>
        <p:nvSpPr>
          <p:cNvPr id="3" name="Content Placeholder 2"/>
          <p:cNvSpPr>
            <a:spLocks noGrp="1"/>
          </p:cNvSpPr>
          <p:nvPr>
            <p:ph sz="quarter" idx="1"/>
          </p:nvPr>
        </p:nvSpPr>
        <p:spPr/>
        <p:txBody>
          <a:bodyPr/>
          <a:lstStyle/>
          <a:p>
            <a:pPr marL="0" indent="0">
              <a:buNone/>
            </a:pPr>
            <a:r>
              <a:rPr lang="en-US" dirty="0" smtClean="0"/>
              <a:t>          </a:t>
            </a:r>
            <a:r>
              <a:rPr lang="en-US" u="sng" dirty="0" smtClean="0"/>
              <a:t>Symbol</a:t>
            </a:r>
            <a:r>
              <a:rPr lang="en-US" dirty="0" smtClean="0"/>
              <a:t>	</a:t>
            </a:r>
            <a:r>
              <a:rPr lang="en-US" u="sng" dirty="0" smtClean="0"/>
              <a:t>event</a:t>
            </a:r>
          </a:p>
          <a:p>
            <a:endParaRPr lang="en-US" dirty="0"/>
          </a:p>
        </p:txBody>
      </p:sp>
      <p:sp>
        <p:nvSpPr>
          <p:cNvPr id="4" name="Oval 3"/>
          <p:cNvSpPr/>
          <p:nvPr/>
        </p:nvSpPr>
        <p:spPr>
          <a:xfrm>
            <a:off x="1447800" y="22860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94454" y="2450068"/>
            <a:ext cx="1197764" cy="369332"/>
          </a:xfrm>
          <a:prstGeom prst="rect">
            <a:avLst/>
          </a:prstGeom>
          <a:noFill/>
        </p:spPr>
        <p:txBody>
          <a:bodyPr wrap="none" rtlCol="0">
            <a:spAutoFit/>
          </a:bodyPr>
          <a:lstStyle/>
          <a:p>
            <a:r>
              <a:rPr lang="en-US" dirty="0" smtClean="0"/>
              <a:t>operation</a:t>
            </a:r>
            <a:endParaRPr lang="en-US" dirty="0"/>
          </a:p>
        </p:txBody>
      </p:sp>
      <p:sp>
        <p:nvSpPr>
          <p:cNvPr id="6" name="Isosceles Triangle 5"/>
          <p:cNvSpPr/>
          <p:nvPr/>
        </p:nvSpPr>
        <p:spPr>
          <a:xfrm>
            <a:off x="1403350" y="3045714"/>
            <a:ext cx="698500" cy="6111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19854" y="3071312"/>
            <a:ext cx="3809056" cy="646331"/>
          </a:xfrm>
          <a:prstGeom prst="rect">
            <a:avLst/>
          </a:prstGeom>
          <a:noFill/>
        </p:spPr>
        <p:txBody>
          <a:bodyPr wrap="none" rtlCol="0">
            <a:spAutoFit/>
          </a:bodyPr>
          <a:lstStyle/>
          <a:p>
            <a:r>
              <a:rPr lang="en-US" dirty="0" smtClean="0"/>
              <a:t>Storage(when an item is retained </a:t>
            </a:r>
          </a:p>
          <a:p>
            <a:r>
              <a:rPr lang="en-US" dirty="0" smtClean="0"/>
              <a:t>For some purpose</a:t>
            </a:r>
            <a:endParaRPr lang="en-US" dirty="0"/>
          </a:p>
        </p:txBody>
      </p:sp>
      <p:sp>
        <p:nvSpPr>
          <p:cNvPr id="8" name="Left Arrow 7"/>
          <p:cNvSpPr/>
          <p:nvPr/>
        </p:nvSpPr>
        <p:spPr>
          <a:xfrm>
            <a:off x="1447800" y="4260342"/>
            <a:ext cx="762000" cy="4053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94454" y="4095356"/>
            <a:ext cx="3313728" cy="646331"/>
          </a:xfrm>
          <a:prstGeom prst="rect">
            <a:avLst/>
          </a:prstGeom>
          <a:noFill/>
        </p:spPr>
        <p:txBody>
          <a:bodyPr wrap="none" rtlCol="0">
            <a:spAutoFit/>
          </a:bodyPr>
          <a:lstStyle/>
          <a:p>
            <a:r>
              <a:rPr lang="en-US" dirty="0" smtClean="0"/>
              <a:t>Transport(movement of item </a:t>
            </a:r>
          </a:p>
          <a:p>
            <a:r>
              <a:rPr lang="en-US" dirty="0" smtClean="0"/>
              <a:t>from one location to another</a:t>
            </a:r>
            <a:endParaRPr lang="en-US" dirty="0"/>
          </a:p>
        </p:txBody>
      </p:sp>
      <p:sp>
        <p:nvSpPr>
          <p:cNvPr id="10" name="Rectangle 9"/>
          <p:cNvSpPr/>
          <p:nvPr/>
        </p:nvSpPr>
        <p:spPr>
          <a:xfrm>
            <a:off x="1600200" y="5128819"/>
            <a:ext cx="609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19854" y="5119400"/>
            <a:ext cx="3874779" cy="646331"/>
          </a:xfrm>
          <a:prstGeom prst="rect">
            <a:avLst/>
          </a:prstGeom>
          <a:noFill/>
        </p:spPr>
        <p:txBody>
          <a:bodyPr wrap="none" rtlCol="0">
            <a:spAutoFit/>
          </a:bodyPr>
          <a:lstStyle/>
          <a:p>
            <a:r>
              <a:rPr lang="en-US" dirty="0" smtClean="0"/>
              <a:t>Inspection(correctness of quantity </a:t>
            </a:r>
          </a:p>
          <a:p>
            <a:r>
              <a:rPr lang="en-US" dirty="0" smtClean="0"/>
              <a:t>Or quality of items)</a:t>
            </a:r>
            <a:endParaRPr lang="en-US" dirty="0"/>
          </a:p>
        </p:txBody>
      </p:sp>
      <p:sp>
        <p:nvSpPr>
          <p:cNvPr id="12" name="TextBox 11"/>
          <p:cNvSpPr txBox="1"/>
          <p:nvPr/>
        </p:nvSpPr>
        <p:spPr>
          <a:xfrm>
            <a:off x="1600200" y="6096000"/>
            <a:ext cx="838200" cy="707886"/>
          </a:xfrm>
          <a:prstGeom prst="rect">
            <a:avLst/>
          </a:prstGeom>
          <a:noFill/>
        </p:spPr>
        <p:txBody>
          <a:bodyPr wrap="square" rtlCol="0">
            <a:spAutoFit/>
          </a:bodyPr>
          <a:lstStyle/>
          <a:p>
            <a:r>
              <a:rPr lang="en-US" sz="4000" dirty="0" smtClean="0">
                <a:solidFill>
                  <a:schemeClr val="accent1"/>
                </a:solidFill>
              </a:rPr>
              <a:t>D</a:t>
            </a:r>
            <a:endParaRPr lang="en-US" sz="4000" dirty="0">
              <a:solidFill>
                <a:schemeClr val="accent1"/>
              </a:solidFill>
            </a:endParaRPr>
          </a:p>
        </p:txBody>
      </p:sp>
      <p:sp>
        <p:nvSpPr>
          <p:cNvPr id="13" name="TextBox 12"/>
          <p:cNvSpPr txBox="1"/>
          <p:nvPr/>
        </p:nvSpPr>
        <p:spPr>
          <a:xfrm>
            <a:off x="3489034" y="6153934"/>
            <a:ext cx="756938" cy="369332"/>
          </a:xfrm>
          <a:prstGeom prst="rect">
            <a:avLst/>
          </a:prstGeom>
          <a:noFill/>
        </p:spPr>
        <p:txBody>
          <a:bodyPr wrap="none" rtlCol="0">
            <a:spAutoFit/>
          </a:bodyPr>
          <a:lstStyle/>
          <a:p>
            <a:r>
              <a:rPr lang="en-US" dirty="0" smtClean="0"/>
              <a:t>delay</a:t>
            </a:r>
            <a:endParaRPr lang="en-US" dirty="0"/>
          </a:p>
        </p:txBody>
      </p:sp>
    </p:spTree>
    <p:extLst>
      <p:ext uri="{BB962C8B-B14F-4D97-AF65-F5344CB8AC3E}">
        <p14:creationId xmlns:p14="http://schemas.microsoft.com/office/powerpoint/2010/main" val="174381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Process charts</a:t>
            </a:r>
            <a:endParaRPr lang="en-US" dirty="0">
              <a:solidFill>
                <a:srgbClr val="FF0000"/>
              </a:solidFill>
            </a:endParaRPr>
          </a:p>
        </p:txBody>
      </p:sp>
      <p:sp>
        <p:nvSpPr>
          <p:cNvPr id="3" name="Content Placeholder 2"/>
          <p:cNvSpPr>
            <a:spLocks noGrp="1"/>
          </p:cNvSpPr>
          <p:nvPr>
            <p:ph sz="quarter" idx="1"/>
          </p:nvPr>
        </p:nvSpPr>
        <p:spPr/>
        <p:txBody>
          <a:bodyPr/>
          <a:lstStyle/>
          <a:p>
            <a:pPr marL="0" indent="0">
              <a:buNone/>
            </a:pPr>
            <a:r>
              <a:rPr lang="en-US" dirty="0" smtClean="0"/>
              <a:t>A chart is a diagram or picture which gives an overall view of situation.</a:t>
            </a:r>
          </a:p>
          <a:p>
            <a:pPr marL="0" indent="0">
              <a:buNone/>
            </a:pPr>
            <a:r>
              <a:rPr lang="en-US" dirty="0" smtClean="0"/>
              <a:t>A chart representing a process is called </a:t>
            </a:r>
            <a:r>
              <a:rPr lang="en-US" dirty="0" smtClean="0">
                <a:solidFill>
                  <a:schemeClr val="accent2">
                    <a:lumMod val="50000"/>
                  </a:schemeClr>
                </a:solidFill>
              </a:rPr>
              <a:t>Process chart.</a:t>
            </a:r>
          </a:p>
          <a:p>
            <a:pPr marL="0" indent="0">
              <a:buNone/>
            </a:pPr>
            <a:r>
              <a:rPr lang="en-US" dirty="0" smtClean="0"/>
              <a:t>A process chart helps in better understanding a process.</a:t>
            </a:r>
          </a:p>
          <a:p>
            <a:pPr marL="0" indent="0">
              <a:buNone/>
            </a:pPr>
            <a:r>
              <a:rPr lang="en-US" dirty="0" smtClean="0"/>
              <a:t>Process charts are of three types:</a:t>
            </a:r>
          </a:p>
          <a:p>
            <a:pPr marL="457200" indent="-457200">
              <a:buFont typeface="+mj-lt"/>
              <a:buAutoNum type="arabicPeriod"/>
            </a:pPr>
            <a:r>
              <a:rPr lang="en-US" dirty="0" smtClean="0"/>
              <a:t>Outline process chart.</a:t>
            </a:r>
          </a:p>
          <a:p>
            <a:pPr marL="457200" indent="-457200">
              <a:buFont typeface="+mj-lt"/>
              <a:buAutoNum type="arabicPeriod"/>
            </a:pPr>
            <a:r>
              <a:rPr lang="en-US" dirty="0" smtClean="0"/>
              <a:t>Flow process chart</a:t>
            </a:r>
          </a:p>
          <a:p>
            <a:pPr marL="457200" indent="-457200">
              <a:buFont typeface="+mj-lt"/>
              <a:buAutoNum type="arabicPeriod"/>
            </a:pPr>
            <a:r>
              <a:rPr lang="en-US" dirty="0" smtClean="0"/>
              <a:t>Two handed process chart</a:t>
            </a:r>
          </a:p>
          <a:p>
            <a:pPr marL="457200" indent="-457200">
              <a:buFont typeface="+mj-lt"/>
              <a:buAutoNum type="arabicPeriod"/>
            </a:pPr>
            <a:r>
              <a:rPr lang="en-US" dirty="0" smtClean="0"/>
              <a:t>Multiple activity chart</a:t>
            </a:r>
            <a:endParaRPr lang="en-US" dirty="0"/>
          </a:p>
        </p:txBody>
      </p:sp>
    </p:spTree>
    <p:extLst>
      <p:ext uri="{BB962C8B-B14F-4D97-AF65-F5344CB8AC3E}">
        <p14:creationId xmlns:p14="http://schemas.microsoft.com/office/powerpoint/2010/main" val="1498598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solidFill>
                  <a:srgbClr val="FF0000"/>
                </a:solidFill>
              </a:rPr>
              <a:t>1.outline </a:t>
            </a:r>
            <a:r>
              <a:rPr lang="en-US" dirty="0">
                <a:solidFill>
                  <a:srgbClr val="FF0000"/>
                </a:solidFill>
              </a:rPr>
              <a:t>process chart</a:t>
            </a:r>
          </a:p>
        </p:txBody>
      </p:sp>
      <p:sp>
        <p:nvSpPr>
          <p:cNvPr id="3" name="Content Placeholder 2"/>
          <p:cNvSpPr>
            <a:spLocks noGrp="1"/>
          </p:cNvSpPr>
          <p:nvPr>
            <p:ph sz="quarter" idx="1"/>
          </p:nvPr>
        </p:nvSpPr>
        <p:spPr>
          <a:xfrm>
            <a:off x="457200" y="787400"/>
            <a:ext cx="7467600" cy="4873752"/>
          </a:xfrm>
        </p:spPr>
        <p:txBody>
          <a:bodyPr>
            <a:normAutofit/>
          </a:bodyPr>
          <a:lstStyle/>
          <a:p>
            <a:r>
              <a:rPr lang="en-US" dirty="0"/>
              <a:t>An outline process chart is a process chart which gives an overall view of a process by recording only the main operations and sequences in proper </a:t>
            </a:r>
            <a:r>
              <a:rPr lang="en-US" dirty="0" smtClean="0"/>
              <a:t>sequence.</a:t>
            </a:r>
          </a:p>
          <a:p>
            <a:r>
              <a:rPr lang="en-US" dirty="0" smtClean="0"/>
              <a:t>such </a:t>
            </a:r>
            <a:r>
              <a:rPr lang="en-US" dirty="0"/>
              <a:t>a chart requires only symbols for ‘Operations’ and ‘inspection’. </a:t>
            </a: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4" name="Picture 2" descr="Image result for outline process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79851"/>
            <a:ext cx="4195762" cy="26479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85805" y="6394450"/>
            <a:ext cx="2472152" cy="369332"/>
          </a:xfrm>
          <a:prstGeom prst="rect">
            <a:avLst/>
          </a:prstGeom>
          <a:noFill/>
        </p:spPr>
        <p:txBody>
          <a:bodyPr wrap="none" rtlCol="0">
            <a:spAutoFit/>
          </a:bodyPr>
          <a:lstStyle/>
          <a:p>
            <a:r>
              <a:rPr lang="en-US" dirty="0" smtClean="0"/>
              <a:t>Outline process chart</a:t>
            </a:r>
            <a:endParaRPr lang="en-US" dirty="0"/>
          </a:p>
        </p:txBody>
      </p:sp>
    </p:spTree>
    <p:extLst>
      <p:ext uri="{BB962C8B-B14F-4D97-AF65-F5344CB8AC3E}">
        <p14:creationId xmlns:p14="http://schemas.microsoft.com/office/powerpoint/2010/main" val="201370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dirty="0">
                <a:solidFill>
                  <a:srgbClr val="FF0000"/>
                </a:solidFill>
              </a:rPr>
              <a:t>2.Flow process chart</a:t>
            </a:r>
          </a:p>
          <a:p>
            <a:pPr marL="0" indent="0">
              <a:buNone/>
            </a:pPr>
            <a:r>
              <a:rPr lang="en-US" dirty="0"/>
              <a:t>It is detailed version of outline process </a:t>
            </a:r>
            <a:r>
              <a:rPr lang="en-US" dirty="0" err="1"/>
              <a:t>chart,it</a:t>
            </a:r>
            <a:r>
              <a:rPr lang="en-US" dirty="0"/>
              <a:t> records all the events.</a:t>
            </a:r>
          </a:p>
          <a:p>
            <a:pPr marL="0" indent="0">
              <a:buNone/>
            </a:pPr>
            <a:r>
              <a:rPr lang="en-US" dirty="0"/>
              <a:t>It is further classified as:</a:t>
            </a:r>
          </a:p>
          <a:p>
            <a:pPr marL="457200" indent="-457200">
              <a:buFont typeface="+mj-lt"/>
              <a:buAutoNum type="alphaLcParenR"/>
            </a:pPr>
            <a:r>
              <a:rPr lang="en-US" sz="1900" dirty="0"/>
              <a:t>Flow process chart(man)</a:t>
            </a:r>
          </a:p>
          <a:p>
            <a:pPr marL="457200" indent="-457200">
              <a:buFont typeface="+mj-lt"/>
              <a:buAutoNum type="alphaLcParenR"/>
            </a:pPr>
            <a:r>
              <a:rPr lang="en-US" sz="1900" dirty="0"/>
              <a:t>Flow process chart(equipment)</a:t>
            </a:r>
          </a:p>
          <a:p>
            <a:pPr marL="457200" indent="-457200">
              <a:buFont typeface="+mj-lt"/>
              <a:buAutoNum type="alphaLcParenR"/>
            </a:pPr>
            <a:r>
              <a:rPr lang="en-US" sz="1900" dirty="0"/>
              <a:t>Flow process chart(material)</a:t>
            </a:r>
          </a:p>
          <a:p>
            <a:endParaRPr lang="en-US" dirty="0"/>
          </a:p>
        </p:txBody>
      </p:sp>
      <p:pic>
        <p:nvPicPr>
          <p:cNvPr id="4" name="Picture 6" descr="Image result for flow process chart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035552"/>
            <a:ext cx="3600790" cy="24384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091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Flow process chart(man</a:t>
            </a:r>
            <a:r>
              <a:rPr lang="en-US" dirty="0" smtClean="0"/>
              <a:t>) records activity of an operator.</a:t>
            </a:r>
          </a:p>
          <a:p>
            <a:r>
              <a:rPr lang="en-US" dirty="0"/>
              <a:t>Flow process chart(equipment</a:t>
            </a:r>
            <a:r>
              <a:rPr lang="en-US" dirty="0" smtClean="0"/>
              <a:t>) records manner in which equipment is used.</a:t>
            </a:r>
            <a:endParaRPr lang="en-US" dirty="0"/>
          </a:p>
          <a:p>
            <a:r>
              <a:rPr lang="en-US" dirty="0"/>
              <a:t>Flow process chart(material</a:t>
            </a:r>
            <a:r>
              <a:rPr lang="en-US" dirty="0" smtClean="0"/>
              <a:t>) records what happens to material.</a:t>
            </a:r>
            <a:endParaRPr lang="en-US" dirty="0"/>
          </a:p>
          <a:p>
            <a:endParaRPr lang="en-US" dirty="0"/>
          </a:p>
          <a:p>
            <a:endParaRPr lang="en-US" dirty="0"/>
          </a:p>
        </p:txBody>
      </p:sp>
    </p:spTree>
    <p:extLst>
      <p:ext uri="{BB962C8B-B14F-4D97-AF65-F5344CB8AC3E}">
        <p14:creationId xmlns:p14="http://schemas.microsoft.com/office/powerpoint/2010/main" val="918361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Two handed process chart</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It is used only where hand movement is required </a:t>
            </a:r>
            <a:r>
              <a:rPr lang="en-US" dirty="0" err="1" smtClean="0"/>
              <a:t>i.e</a:t>
            </a:r>
            <a:r>
              <a:rPr lang="en-US" dirty="0" smtClean="0"/>
              <a:t> worker sitting at a place and performing work.</a:t>
            </a:r>
          </a:p>
          <a:p>
            <a:r>
              <a:rPr lang="en-US" dirty="0" smtClean="0"/>
              <a:t>It is used to record the activity of left hand related to right hand of operator and the activities are synchronized on a common time scale.</a:t>
            </a:r>
          </a:p>
          <a:p>
            <a:r>
              <a:rPr lang="en-US" dirty="0" smtClean="0"/>
              <a:t>All the 5 symbols are used in this chart.</a:t>
            </a:r>
            <a:endParaRPr lang="en-US" dirty="0"/>
          </a:p>
        </p:txBody>
      </p:sp>
    </p:spTree>
    <p:extLst>
      <p:ext uri="{BB962C8B-B14F-4D97-AF65-F5344CB8AC3E}">
        <p14:creationId xmlns:p14="http://schemas.microsoft.com/office/powerpoint/2010/main" val="1886796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4.Multiple activity chart</a:t>
            </a:r>
            <a:endParaRPr lang="en-US" dirty="0">
              <a:solidFill>
                <a:schemeClr val="accent1"/>
              </a:solidFill>
            </a:endParaRPr>
          </a:p>
        </p:txBody>
      </p:sp>
      <p:sp>
        <p:nvSpPr>
          <p:cNvPr id="3" name="Content Placeholder 2"/>
          <p:cNvSpPr>
            <a:spLocks noGrp="1"/>
          </p:cNvSpPr>
          <p:nvPr>
            <p:ph sz="quarter" idx="1"/>
          </p:nvPr>
        </p:nvSpPr>
        <p:spPr>
          <a:xfrm>
            <a:off x="457200" y="1600200"/>
            <a:ext cx="7696200" cy="4267200"/>
          </a:xfrm>
        </p:spPr>
        <p:txBody>
          <a:bodyPr>
            <a:normAutofit fontScale="92500" lnSpcReduction="20000"/>
          </a:bodyPr>
          <a:lstStyle/>
          <a:p>
            <a:pPr fontAlgn="base"/>
            <a:r>
              <a:rPr lang="en-US" dirty="0"/>
              <a:t>Multiple activity charts are the process charts using a time scale. </a:t>
            </a:r>
            <a:endParaRPr lang="en-US" dirty="0" smtClean="0"/>
          </a:p>
          <a:p>
            <a:pPr fontAlgn="base"/>
            <a:r>
              <a:rPr lang="en-US" dirty="0" smtClean="0"/>
              <a:t>It </a:t>
            </a:r>
            <a:r>
              <a:rPr lang="en-US" dirty="0"/>
              <a:t>usually comes in picture when work study man wants to record the activities of one subject with respect to other on a single chart. Subject may be the worker, machine or equipment</a:t>
            </a:r>
            <a:r>
              <a:rPr lang="en-US" dirty="0" smtClean="0"/>
              <a:t>.</a:t>
            </a:r>
          </a:p>
          <a:p>
            <a:pPr marL="457200" indent="-457200" fontAlgn="base">
              <a:buFont typeface="+mj-lt"/>
              <a:buAutoNum type="arabicPeriod"/>
            </a:pPr>
            <a:r>
              <a:rPr lang="en-US" dirty="0" smtClean="0"/>
              <a:t>Man-Machine </a:t>
            </a:r>
            <a:r>
              <a:rPr lang="en-US" dirty="0"/>
              <a:t>Activity Chart-when one operator is working on one machine.</a:t>
            </a:r>
          </a:p>
          <a:p>
            <a:pPr marL="457200" indent="-457200" fontAlgn="base">
              <a:buFont typeface="+mj-lt"/>
              <a:buAutoNum type="arabicPeriod"/>
            </a:pPr>
            <a:r>
              <a:rPr lang="en-US" dirty="0" smtClean="0"/>
              <a:t>Multi-man </a:t>
            </a:r>
            <a:r>
              <a:rPr lang="en-US" dirty="0"/>
              <a:t>Activity Chart-when a group of workers are working on a machine.</a:t>
            </a:r>
          </a:p>
          <a:p>
            <a:pPr marL="457200" indent="-457200" fontAlgn="base">
              <a:buFont typeface="+mj-lt"/>
              <a:buAutoNum type="arabicPeriod"/>
            </a:pPr>
            <a:r>
              <a:rPr lang="en-US" dirty="0" smtClean="0"/>
              <a:t>Man- </a:t>
            </a:r>
            <a:r>
              <a:rPr lang="en-US" dirty="0"/>
              <a:t>Multi machine activity chart- when a single operator is working on a number of machines.</a:t>
            </a:r>
          </a:p>
          <a:p>
            <a:pPr marL="457200" indent="-457200" fontAlgn="base">
              <a:buFont typeface="+mj-lt"/>
              <a:buAutoNum type="arabicPeriod"/>
            </a:pPr>
            <a:r>
              <a:rPr lang="en-US" dirty="0" smtClean="0"/>
              <a:t>Multi </a:t>
            </a:r>
            <a:r>
              <a:rPr lang="en-US" dirty="0"/>
              <a:t>man- Machine chart- a group of operators working on a common central machine</a:t>
            </a:r>
            <a:r>
              <a:rPr lang="en-US" dirty="0" smtClean="0"/>
              <a:t>.</a:t>
            </a:r>
          </a:p>
          <a:p>
            <a:pPr fontAlgn="base"/>
            <a:endParaRPr lang="en-US" dirty="0"/>
          </a:p>
          <a:p>
            <a:endParaRPr lang="en-US" dirty="0"/>
          </a:p>
        </p:txBody>
      </p:sp>
    </p:spTree>
    <p:extLst>
      <p:ext uri="{BB962C8B-B14F-4D97-AF65-F5344CB8AC3E}">
        <p14:creationId xmlns:p14="http://schemas.microsoft.com/office/powerpoint/2010/main" val="2292023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Work study</a:t>
            </a:r>
            <a:endParaRPr lang="en-IN" b="1" dirty="0">
              <a:solidFill>
                <a:srgbClr val="00B050"/>
              </a:solidFill>
            </a:endParaRPr>
          </a:p>
        </p:txBody>
      </p:sp>
      <p:sp>
        <p:nvSpPr>
          <p:cNvPr id="3" name="Content Placeholder 2"/>
          <p:cNvSpPr>
            <a:spLocks noGrp="1"/>
          </p:cNvSpPr>
          <p:nvPr>
            <p:ph sz="quarter" idx="1"/>
          </p:nvPr>
        </p:nvSpPr>
        <p:spPr/>
        <p:txBody>
          <a:bodyPr/>
          <a:lstStyle/>
          <a:p>
            <a:pPr>
              <a:buNone/>
            </a:pPr>
            <a:r>
              <a:rPr lang="en-US" i="1" u="sng" dirty="0" smtClean="0">
                <a:solidFill>
                  <a:srgbClr val="FF0000"/>
                </a:solidFill>
              </a:rPr>
              <a:t>Work study </a:t>
            </a:r>
            <a:r>
              <a:rPr lang="en-US" dirty="0" smtClean="0"/>
              <a:t>is the study of how work is done.</a:t>
            </a:r>
          </a:p>
          <a:p>
            <a:pPr>
              <a:buNone/>
            </a:pPr>
            <a:r>
              <a:rPr lang="en-US" dirty="0" smtClean="0"/>
              <a:t>It looks at the way the work is </a:t>
            </a:r>
            <a:r>
              <a:rPr lang="en-US" dirty="0" err="1" smtClean="0"/>
              <a:t>organised</a:t>
            </a:r>
            <a:r>
              <a:rPr lang="en-US" dirty="0" smtClean="0"/>
              <a:t>.</a:t>
            </a:r>
          </a:p>
          <a:p>
            <a:pPr>
              <a:buNone/>
            </a:pPr>
            <a:r>
              <a:rPr lang="en-US" i="1" u="sng" dirty="0" smtClean="0">
                <a:solidFill>
                  <a:srgbClr val="FF0000"/>
                </a:solidFill>
              </a:rPr>
              <a:t>Method study </a:t>
            </a:r>
            <a:r>
              <a:rPr lang="en-US" dirty="0" smtClean="0"/>
              <a:t>aims at finding the best way of doing a job. This is done by eliminating unnecessary motions involved in a certain procedure or by changing sequence of operations or process itself.</a:t>
            </a:r>
          </a:p>
          <a:p>
            <a:pPr>
              <a:buNone/>
            </a:pPr>
            <a:r>
              <a:rPr lang="en-US" dirty="0" smtClean="0"/>
              <a:t>Once the motion study has developed an improved procedure for doing a </a:t>
            </a:r>
            <a:r>
              <a:rPr lang="en-US" dirty="0" err="1" smtClean="0"/>
              <a:t>job,the</a:t>
            </a:r>
            <a:r>
              <a:rPr lang="en-US" dirty="0" smtClean="0"/>
              <a:t> </a:t>
            </a:r>
            <a:r>
              <a:rPr lang="en-US" i="1" u="sng" dirty="0" smtClean="0">
                <a:solidFill>
                  <a:srgbClr val="FF0000"/>
                </a:solidFill>
              </a:rPr>
              <a:t>work measurement or time study</a:t>
            </a:r>
            <a:r>
              <a:rPr lang="en-US" dirty="0" smtClean="0"/>
              <a:t> will find the time allowed to complete the job by that procedure.</a:t>
            </a:r>
          </a:p>
          <a:p>
            <a:pPr>
              <a:buNone/>
            </a:pPr>
            <a:r>
              <a:rPr lang="en-US" dirty="0" smtClean="0"/>
              <a:t>Work measurement measures the time a worker takes to complete the job.</a:t>
            </a:r>
            <a:endParaRPr lang="en-IN" dirty="0" smtClean="0"/>
          </a:p>
          <a:p>
            <a:pPr>
              <a:buNone/>
            </a:pP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1981200" y="2514600"/>
            <a:ext cx="5124450" cy="2838450"/>
          </a:xfrm>
          <a:prstGeom prst="rect">
            <a:avLst/>
          </a:prstGeom>
        </p:spPr>
      </p:pic>
    </p:spTree>
    <p:extLst>
      <p:ext uri="{BB962C8B-B14F-4D97-AF65-F5344CB8AC3E}">
        <p14:creationId xmlns:p14="http://schemas.microsoft.com/office/powerpoint/2010/main" val="2092034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5.Travel chart</a:t>
            </a:r>
            <a:endParaRPr lang="en-US" dirty="0">
              <a:solidFill>
                <a:schemeClr val="accent1"/>
              </a:solidFill>
            </a:endParaRPr>
          </a:p>
        </p:txBody>
      </p:sp>
      <p:pic>
        <p:nvPicPr>
          <p:cNvPr id="4" name="Content Placeholder 3"/>
          <p:cNvPicPr>
            <a:picLocks noGrp="1" noChangeAspect="1"/>
          </p:cNvPicPr>
          <p:nvPr>
            <p:ph sz="quarter" idx="1"/>
          </p:nvPr>
        </p:nvPicPr>
        <p:blipFill>
          <a:blip r:embed="rId2"/>
          <a:stretch>
            <a:fillRect/>
          </a:stretch>
        </p:blipFill>
        <p:spPr>
          <a:xfrm>
            <a:off x="1568410" y="1752600"/>
            <a:ext cx="6192982" cy="3962400"/>
          </a:xfrm>
          <a:prstGeom prst="rect">
            <a:avLst/>
          </a:prstGeom>
        </p:spPr>
      </p:pic>
    </p:spTree>
    <p:extLst>
      <p:ext uri="{BB962C8B-B14F-4D97-AF65-F5344CB8AC3E}">
        <p14:creationId xmlns:p14="http://schemas.microsoft.com/office/powerpoint/2010/main" val="2419459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fontAlgn="base"/>
            <a:r>
              <a:rPr lang="en-US" dirty="0"/>
              <a:t>Travel chart consist of a square, which itself consists of a number of squares. Now, each small sequence represents a work station. A diagonal line is drawn from top left to bottom right. Say, a workplace or a workshop consists of 10 workstations and the movement of the worker is to be noted </a:t>
            </a:r>
            <a:r>
              <a:rPr lang="en-US" dirty="0" smtClean="0"/>
              <a:t>down.</a:t>
            </a:r>
          </a:p>
          <a:p>
            <a:pPr fontAlgn="base"/>
            <a:r>
              <a:rPr lang="en-US" dirty="0"/>
              <a:t>A big square in drawn and it is divided into 10×10 small squares. Each square represents a work station. Now, the movement of the worker from any station to other stations in shown in the travel chart. Movement of worker </a:t>
            </a:r>
            <a:r>
              <a:rPr lang="en-US" dirty="0" smtClean="0"/>
              <a:t>from </a:t>
            </a:r>
            <a:r>
              <a:rPr lang="en-US" dirty="0"/>
              <a:t>station 1 to station 3 is shown in chart.</a:t>
            </a:r>
          </a:p>
          <a:p>
            <a:pPr marL="0" indent="0">
              <a:buNone/>
            </a:pPr>
            <a:r>
              <a:rPr lang="en-US" dirty="0"/>
              <a:t/>
            </a:r>
            <a:br>
              <a:rPr lang="en-US" dirty="0"/>
            </a:br>
            <a:endParaRPr lang="en-US" dirty="0"/>
          </a:p>
        </p:txBody>
      </p:sp>
    </p:spTree>
    <p:extLst>
      <p:ext uri="{BB962C8B-B14F-4D97-AF65-F5344CB8AC3E}">
        <p14:creationId xmlns:p14="http://schemas.microsoft.com/office/powerpoint/2010/main" val="1240711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fontAlgn="base"/>
            <a:r>
              <a:rPr lang="en-US" dirty="0"/>
              <a:t>Critical examination of the above drawn travel chart shows that worker travels 5 times from stations 2 to station 6 Another busy route is from station 2 to station 4 as worker travels 3 times from station 2 to station 4. Thus 4-2- 6 is most busy route. So, it will be better to locate these stations next to each other. In this way, a new work layout can be produced, which will be economic in amount of distance travelled.</a:t>
            </a:r>
          </a:p>
          <a:p>
            <a:r>
              <a:rPr lang="en-US" b="1"/>
              <a:t/>
            </a:r>
            <a:br>
              <a:rPr lang="en-US" b="1"/>
            </a:br>
            <a:endParaRPr lang="en-US"/>
          </a:p>
        </p:txBody>
      </p:sp>
    </p:spTree>
    <p:extLst>
      <p:ext uri="{BB962C8B-B14F-4D97-AF65-F5344CB8AC3E}">
        <p14:creationId xmlns:p14="http://schemas.microsoft.com/office/powerpoint/2010/main" val="1130798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Flow diagram</a:t>
            </a:r>
            <a:endParaRPr lang="en-US" dirty="0">
              <a:solidFill>
                <a:schemeClr val="accent1"/>
              </a:solidFill>
            </a:endParaRPr>
          </a:p>
        </p:txBody>
      </p:sp>
      <p:sp>
        <p:nvSpPr>
          <p:cNvPr id="3" name="Content Placeholder 2"/>
          <p:cNvSpPr>
            <a:spLocks noGrp="1"/>
          </p:cNvSpPr>
          <p:nvPr>
            <p:ph sz="quarter" idx="1"/>
          </p:nvPr>
        </p:nvSpPr>
        <p:spPr/>
        <p:txBody>
          <a:bodyPr>
            <a:normAutofit/>
          </a:bodyPr>
          <a:lstStyle/>
          <a:p>
            <a:r>
              <a:rPr lang="en-US" sz="2000" dirty="0" smtClean="0"/>
              <a:t>It is a drawing or diagram which is drawn to scale.it gives complete picture of what is happening in plant.</a:t>
            </a:r>
          </a:p>
          <a:p>
            <a:r>
              <a:rPr lang="en-US" sz="2000" dirty="0" smtClean="0"/>
              <a:t>It shows relative position of production </a:t>
            </a:r>
            <a:r>
              <a:rPr lang="en-US" sz="2000" dirty="0" err="1" smtClean="0"/>
              <a:t>machinery,jigs,fixtures</a:t>
            </a:r>
            <a:r>
              <a:rPr lang="en-US" sz="2000" dirty="0" smtClean="0"/>
              <a:t> </a:t>
            </a:r>
            <a:r>
              <a:rPr lang="en-US" sz="2000" dirty="0" err="1" smtClean="0"/>
              <a:t>etc</a:t>
            </a:r>
            <a:r>
              <a:rPr lang="en-US" sz="2000" dirty="0" smtClean="0"/>
              <a:t> and marks the path followed by </a:t>
            </a:r>
            <a:r>
              <a:rPr lang="en-US" sz="2000" dirty="0" err="1" smtClean="0"/>
              <a:t>men,material</a:t>
            </a:r>
            <a:r>
              <a:rPr lang="en-US" sz="2000" dirty="0" smtClean="0"/>
              <a:t> and </a:t>
            </a:r>
            <a:r>
              <a:rPr lang="en-US" sz="2000" dirty="0" err="1" smtClean="0"/>
              <a:t>equipments</a:t>
            </a:r>
            <a:r>
              <a:rPr lang="en-US" sz="2000" dirty="0" smtClean="0"/>
              <a:t>.</a:t>
            </a:r>
          </a:p>
          <a:p>
            <a:r>
              <a:rPr lang="en-US" sz="2000" dirty="0" smtClean="0"/>
              <a:t>It is a scale plan or model of working area</a:t>
            </a:r>
          </a:p>
          <a:p>
            <a:pPr marL="0" indent="0">
              <a:buNone/>
            </a:pPr>
            <a:r>
              <a:rPr lang="en-US" sz="2000" dirty="0" smtClean="0">
                <a:solidFill>
                  <a:schemeClr val="accent1"/>
                </a:solidFill>
              </a:rPr>
              <a:t>String </a:t>
            </a:r>
            <a:r>
              <a:rPr lang="en-US" sz="2000" dirty="0" err="1" smtClean="0">
                <a:solidFill>
                  <a:schemeClr val="accent1"/>
                </a:solidFill>
              </a:rPr>
              <a:t>diagram</a:t>
            </a:r>
            <a:r>
              <a:rPr lang="en-US" sz="2000" dirty="0" err="1" smtClean="0"/>
              <a:t>:when</a:t>
            </a:r>
            <a:r>
              <a:rPr lang="en-US" sz="2000" dirty="0" smtClean="0"/>
              <a:t> the paths are many and repetitive then flow diagram becomes congested and difficult to understand then string diagram is used.</a:t>
            </a:r>
          </a:p>
          <a:p>
            <a:pPr marL="0" indent="0">
              <a:buNone/>
            </a:pPr>
            <a:r>
              <a:rPr lang="en-US" sz="2000" dirty="0" smtClean="0"/>
              <a:t>A string is used to locate the </a:t>
            </a:r>
            <a:r>
              <a:rPr lang="en-US" sz="2000" dirty="0" err="1" smtClean="0"/>
              <a:t>path.aim</a:t>
            </a:r>
            <a:r>
              <a:rPr lang="en-US" sz="2000" dirty="0" smtClean="0"/>
              <a:t> is to find path having minimum travel distance.</a:t>
            </a:r>
          </a:p>
          <a:p>
            <a:pPr marL="0" indent="0">
              <a:buNone/>
            </a:pPr>
            <a:r>
              <a:rPr lang="en-US" sz="2000" dirty="0" smtClean="0"/>
              <a:t>Pins are used to locate units and string used to trace path</a:t>
            </a:r>
          </a:p>
          <a:p>
            <a:pPr marL="0" indent="0">
              <a:buNone/>
            </a:pPr>
            <a:endParaRPr lang="en-US" sz="2000" dirty="0"/>
          </a:p>
        </p:txBody>
      </p:sp>
    </p:spTree>
    <p:extLst>
      <p:ext uri="{BB962C8B-B14F-4D97-AF65-F5344CB8AC3E}">
        <p14:creationId xmlns:p14="http://schemas.microsoft.com/office/powerpoint/2010/main" val="1690097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topics</a:t>
            </a:r>
            <a:endParaRPr lang="en-US" dirty="0"/>
          </a:p>
        </p:txBody>
      </p:sp>
      <p:sp>
        <p:nvSpPr>
          <p:cNvPr id="3" name="Content Placeholder 2"/>
          <p:cNvSpPr>
            <a:spLocks noGrp="1"/>
          </p:cNvSpPr>
          <p:nvPr>
            <p:ph sz="quarter" idx="1"/>
          </p:nvPr>
        </p:nvSpPr>
        <p:spPr/>
        <p:txBody>
          <a:bodyPr/>
          <a:lstStyle/>
          <a:p>
            <a:pPr marL="0" indent="0">
              <a:buNone/>
            </a:pPr>
            <a:r>
              <a:rPr lang="en-US" dirty="0">
                <a:solidFill>
                  <a:schemeClr val="accent1"/>
                </a:solidFill>
              </a:rPr>
              <a:t>Calculation of standard time by time study and work </a:t>
            </a:r>
            <a:r>
              <a:rPr lang="en-US" dirty="0" smtClean="0">
                <a:solidFill>
                  <a:schemeClr val="accent1"/>
                </a:solidFill>
              </a:rPr>
              <a:t>sampling</a:t>
            </a:r>
          </a:p>
          <a:p>
            <a:pPr marL="0" indent="0">
              <a:buNone/>
            </a:pPr>
            <a:r>
              <a:rPr lang="en-US" dirty="0" smtClean="0">
                <a:solidFill>
                  <a:schemeClr val="accent1"/>
                </a:solidFill>
              </a:rPr>
              <a:t>performance </a:t>
            </a:r>
            <a:r>
              <a:rPr lang="en-US" dirty="0">
                <a:solidFill>
                  <a:schemeClr val="accent1"/>
                </a:solidFill>
              </a:rPr>
              <a:t>rating </a:t>
            </a:r>
            <a:r>
              <a:rPr lang="en-US" dirty="0" smtClean="0">
                <a:solidFill>
                  <a:schemeClr val="accent1"/>
                </a:solidFill>
              </a:rPr>
              <a:t>factor</a:t>
            </a:r>
          </a:p>
          <a:p>
            <a:pPr marL="0" indent="0">
              <a:buNone/>
            </a:pPr>
            <a:r>
              <a:rPr lang="en-US" dirty="0" smtClean="0">
                <a:solidFill>
                  <a:schemeClr val="accent1"/>
                </a:solidFill>
              </a:rPr>
              <a:t>types </a:t>
            </a:r>
            <a:r>
              <a:rPr lang="en-US" dirty="0">
                <a:solidFill>
                  <a:schemeClr val="accent1"/>
                </a:solidFill>
              </a:rPr>
              <a:t>of </a:t>
            </a:r>
            <a:r>
              <a:rPr lang="en-US" dirty="0" smtClean="0">
                <a:solidFill>
                  <a:schemeClr val="accent1"/>
                </a:solidFill>
              </a:rPr>
              <a:t>rating</a:t>
            </a:r>
          </a:p>
          <a:p>
            <a:pPr marL="0" indent="0">
              <a:buNone/>
            </a:pPr>
            <a:r>
              <a:rPr lang="en-US" dirty="0" smtClean="0">
                <a:solidFill>
                  <a:schemeClr val="accent1"/>
                </a:solidFill>
              </a:rPr>
              <a:t>job </a:t>
            </a:r>
            <a:r>
              <a:rPr lang="en-US" dirty="0">
                <a:solidFill>
                  <a:schemeClr val="accent1"/>
                </a:solidFill>
              </a:rPr>
              <a:t>evaluation and performance </a:t>
            </a:r>
            <a:r>
              <a:rPr lang="en-US" dirty="0" err="1" smtClean="0">
                <a:solidFill>
                  <a:schemeClr val="accent1"/>
                </a:solidFill>
              </a:rPr>
              <a:t>appraisal,wage,incentive,bonus,wage</a:t>
            </a:r>
            <a:r>
              <a:rPr lang="en-US" dirty="0" smtClean="0">
                <a:solidFill>
                  <a:schemeClr val="accent1"/>
                </a:solidFill>
              </a:rPr>
              <a:t> payment plans.</a:t>
            </a:r>
          </a:p>
          <a:p>
            <a:pPr marL="0" indent="0">
              <a:buNone/>
            </a:pPr>
            <a:endParaRPr lang="en-US" dirty="0">
              <a:solidFill>
                <a:schemeClr val="accent1"/>
              </a:solidFill>
            </a:endParaRPr>
          </a:p>
        </p:txBody>
      </p:sp>
    </p:spTree>
    <p:extLst>
      <p:ext uri="{BB962C8B-B14F-4D97-AF65-F5344CB8AC3E}">
        <p14:creationId xmlns:p14="http://schemas.microsoft.com/office/powerpoint/2010/main" val="1551208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FF0000"/>
                </a:solidFill>
              </a:rPr>
              <a:t>SIMO CHART</a:t>
            </a:r>
            <a:endParaRPr lang="en-US" dirty="0">
              <a:solidFill>
                <a:srgbClr val="FF0000"/>
              </a:solidFill>
            </a:endParaRPr>
          </a:p>
        </p:txBody>
      </p:sp>
      <p:sp>
        <p:nvSpPr>
          <p:cNvPr id="27651" name="Content Placeholder 2"/>
          <p:cNvSpPr>
            <a:spLocks noGrp="1"/>
          </p:cNvSpPr>
          <p:nvPr>
            <p:ph sz="quarter" idx="1"/>
          </p:nvPr>
        </p:nvSpPr>
        <p:spPr>
          <a:xfrm>
            <a:off x="457200" y="1600200"/>
            <a:ext cx="7467600" cy="4873625"/>
          </a:xfrm>
        </p:spPr>
        <p:txBody>
          <a:bodyPr/>
          <a:lstStyle/>
          <a:p>
            <a:r>
              <a:rPr lang="en-US" smtClean="0"/>
              <a:t>SIMO-Simultaneous motion cycle chart</a:t>
            </a:r>
          </a:p>
          <a:p>
            <a:r>
              <a:rPr lang="en-US" smtClean="0"/>
              <a:t>It is left and right operation chart.</a:t>
            </a:r>
          </a:p>
          <a:p>
            <a:r>
              <a:rPr lang="en-US" smtClean="0"/>
              <a:t>It shows on a common time scale simultaneous minute movements (therbligs) performed by the two hands of an operator.</a:t>
            </a:r>
          </a:p>
          <a:p>
            <a:r>
              <a:rPr lang="en-US" smtClean="0"/>
              <a:t>The time scale is represented in winks (1/2000) of a minute.</a:t>
            </a:r>
          </a:p>
          <a:p>
            <a:r>
              <a:rPr lang="en-US" smtClean="0"/>
              <a:t>This chart is usually used for micromotion study.</a:t>
            </a:r>
          </a:p>
          <a:p>
            <a:r>
              <a:rPr lang="en-US" smtClean="0"/>
              <a:t>Applications-component assembly,packaging,repetitive use of jigs and fixtures,inspection…</a:t>
            </a:r>
          </a:p>
        </p:txBody>
      </p:sp>
    </p:spTree>
    <p:extLst>
      <p:ext uri="{BB962C8B-B14F-4D97-AF65-F5344CB8AC3E}">
        <p14:creationId xmlns:p14="http://schemas.microsoft.com/office/powerpoint/2010/main" val="3939245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Time study</a:t>
            </a:r>
            <a:endParaRPr lang="en-US" dirty="0"/>
          </a:p>
        </p:txBody>
      </p:sp>
      <p:sp>
        <p:nvSpPr>
          <p:cNvPr id="3" name="Content Placeholder 2"/>
          <p:cNvSpPr>
            <a:spLocks noGrp="1"/>
          </p:cNvSpPr>
          <p:nvPr>
            <p:ph sz="quarter" idx="1"/>
          </p:nvPr>
        </p:nvSpPr>
        <p:spPr>
          <a:xfrm>
            <a:off x="457200" y="1600200"/>
            <a:ext cx="7467600" cy="4873625"/>
          </a:xfrm>
        </p:spPr>
        <p:txBody>
          <a:bodyPr>
            <a:normAutofit/>
          </a:bodyPr>
          <a:lstStyle/>
          <a:p>
            <a:pPr marL="274320" indent="-274320" fontAlgn="auto">
              <a:spcAft>
                <a:spcPts val="0"/>
              </a:spcAft>
              <a:buFont typeface="Wingdings"/>
              <a:buNone/>
              <a:defRPr/>
            </a:pPr>
            <a:r>
              <a:rPr lang="en-US" dirty="0" smtClean="0"/>
              <a:t>Measurement of time can be done by</a:t>
            </a:r>
          </a:p>
          <a:p>
            <a:pPr marL="274320" indent="-274320" fontAlgn="auto">
              <a:spcAft>
                <a:spcPts val="0"/>
              </a:spcAft>
              <a:buFont typeface="Wingdings"/>
              <a:buNone/>
              <a:defRPr/>
            </a:pPr>
            <a:r>
              <a:rPr lang="en-US" dirty="0" smtClean="0"/>
              <a:t>1.Stop watch . There are three types</a:t>
            </a:r>
          </a:p>
          <a:p>
            <a:pPr marL="457200" indent="-457200" fontAlgn="auto">
              <a:spcAft>
                <a:spcPts val="0"/>
              </a:spcAft>
              <a:buFont typeface="+mj-lt"/>
              <a:buAutoNum type="alphaLcParenR"/>
              <a:defRPr/>
            </a:pPr>
            <a:r>
              <a:rPr lang="en-US" dirty="0" smtClean="0"/>
              <a:t>Non </a:t>
            </a:r>
            <a:r>
              <a:rPr lang="en-US" dirty="0" err="1" smtClean="0"/>
              <a:t>flyback</a:t>
            </a:r>
            <a:endParaRPr lang="en-US" dirty="0" smtClean="0"/>
          </a:p>
          <a:p>
            <a:pPr marL="457200" indent="-457200" fontAlgn="auto">
              <a:spcAft>
                <a:spcPts val="0"/>
              </a:spcAft>
              <a:buFont typeface="+mj-lt"/>
              <a:buAutoNum type="alphaLcParenR"/>
              <a:defRPr/>
            </a:pPr>
            <a:r>
              <a:rPr lang="en-US" dirty="0" err="1" smtClean="0"/>
              <a:t>Flyback</a:t>
            </a:r>
            <a:endParaRPr lang="en-US" dirty="0" smtClean="0"/>
          </a:p>
          <a:p>
            <a:pPr marL="457200" indent="-457200" fontAlgn="auto">
              <a:spcAft>
                <a:spcPts val="0"/>
              </a:spcAft>
              <a:buFont typeface="+mj-lt"/>
              <a:buAutoNum type="alphaLcParenR"/>
              <a:defRPr/>
            </a:pPr>
            <a:r>
              <a:rPr lang="en-US" dirty="0" smtClean="0"/>
              <a:t>Split hand techniques.</a:t>
            </a:r>
          </a:p>
          <a:p>
            <a:pPr marL="457200" indent="-457200" fontAlgn="auto">
              <a:spcAft>
                <a:spcPts val="0"/>
              </a:spcAft>
              <a:buFont typeface="Wingdings"/>
              <a:buNone/>
              <a:defRPr/>
            </a:pPr>
            <a:r>
              <a:rPr lang="en-US" dirty="0" smtClean="0"/>
              <a:t>2.Time study form</a:t>
            </a:r>
          </a:p>
          <a:p>
            <a:pPr marL="457200" indent="-457200" fontAlgn="auto">
              <a:spcAft>
                <a:spcPts val="0"/>
              </a:spcAft>
              <a:buFont typeface="Wingdings"/>
              <a:buNone/>
              <a:defRPr/>
            </a:pPr>
            <a:r>
              <a:rPr lang="en-US" dirty="0" smtClean="0"/>
              <a:t>3.Steelrule or measuring tape</a:t>
            </a:r>
          </a:p>
          <a:p>
            <a:pPr marL="457200" indent="-457200" fontAlgn="auto">
              <a:spcAft>
                <a:spcPts val="0"/>
              </a:spcAft>
              <a:buFont typeface="Wingdings"/>
              <a:buNone/>
              <a:defRPr/>
            </a:pPr>
            <a:r>
              <a:rPr lang="en-US" dirty="0" smtClean="0"/>
              <a:t>4.Tachometer</a:t>
            </a:r>
          </a:p>
          <a:p>
            <a:pPr marL="457200" indent="-457200" fontAlgn="auto">
              <a:spcAft>
                <a:spcPts val="0"/>
              </a:spcAft>
              <a:buFont typeface="Wingdings"/>
              <a:buNone/>
              <a:defRPr/>
            </a:pPr>
            <a:r>
              <a:rPr lang="en-US" dirty="0" smtClean="0"/>
              <a:t>5.micrometer</a:t>
            </a:r>
            <a:endParaRPr lang="en-US" dirty="0"/>
          </a:p>
        </p:txBody>
      </p:sp>
      <p:pic>
        <p:nvPicPr>
          <p:cNvPr id="4" name="Picture 4" descr="2517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18200" y="1295400"/>
            <a:ext cx="19812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descr="24170_st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020468" y="3749675"/>
            <a:ext cx="3776663" cy="3113088"/>
          </a:xfrm>
          <a:prstGeom prst="rect">
            <a:avLst/>
          </a:prstGeom>
        </p:spPr>
      </p:pic>
    </p:spTree>
    <p:extLst>
      <p:ext uri="{BB962C8B-B14F-4D97-AF65-F5344CB8AC3E}">
        <p14:creationId xmlns:p14="http://schemas.microsoft.com/office/powerpoint/2010/main" val="1405092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dirty="0"/>
          </a:p>
        </p:txBody>
      </p:sp>
      <p:sp>
        <p:nvSpPr>
          <p:cNvPr id="3" name="Content Placeholder 2"/>
          <p:cNvSpPr>
            <a:spLocks noGrp="1"/>
          </p:cNvSpPr>
          <p:nvPr>
            <p:ph sz="quarter" idx="1"/>
          </p:nvPr>
        </p:nvSpPr>
        <p:spPr>
          <a:xfrm>
            <a:off x="457200" y="1600200"/>
            <a:ext cx="7467600" cy="4873625"/>
          </a:xfrm>
        </p:spPr>
        <p:txBody>
          <a:bodyPr>
            <a:normAutofit fontScale="92500"/>
          </a:bodyPr>
          <a:lstStyle/>
          <a:p>
            <a:pPr marL="274320" indent="-274320" fontAlgn="auto">
              <a:spcAft>
                <a:spcPts val="0"/>
              </a:spcAft>
              <a:buFont typeface="Wingdings"/>
              <a:buNone/>
              <a:defRPr/>
            </a:pPr>
            <a:r>
              <a:rPr lang="en-US" dirty="0" smtClean="0">
                <a:solidFill>
                  <a:srgbClr val="FF0000"/>
                </a:solidFill>
              </a:rPr>
              <a:t>Performance rating:</a:t>
            </a:r>
          </a:p>
          <a:p>
            <a:pPr marL="274320" indent="-274320" fontAlgn="auto">
              <a:spcAft>
                <a:spcPts val="0"/>
              </a:spcAft>
              <a:buFont typeface="Wingdings"/>
              <a:buChar char=""/>
              <a:defRPr/>
            </a:pPr>
            <a:r>
              <a:rPr lang="en-US" dirty="0" smtClean="0"/>
              <a:t>It is used to convert observed time to normal time.</a:t>
            </a:r>
          </a:p>
          <a:p>
            <a:pPr marL="274320" indent="-274320" fontAlgn="auto">
              <a:spcAft>
                <a:spcPts val="0"/>
              </a:spcAft>
              <a:buFont typeface="Wingdings"/>
              <a:buChar char=""/>
              <a:defRPr/>
            </a:pPr>
            <a:r>
              <a:rPr lang="en-US" dirty="0" smtClean="0"/>
              <a:t>A rating factor or </a:t>
            </a:r>
            <a:r>
              <a:rPr lang="en-US" dirty="0" err="1" smtClean="0"/>
              <a:t>levelling</a:t>
            </a:r>
            <a:r>
              <a:rPr lang="en-US" dirty="0" smtClean="0"/>
              <a:t> factor is a factor  by which the observed time is multiplied in order to adjust for differences in operators performance.</a:t>
            </a:r>
          </a:p>
          <a:p>
            <a:pPr marL="274320" indent="-274320" fontAlgn="auto">
              <a:spcAft>
                <a:spcPts val="0"/>
              </a:spcAft>
              <a:buFont typeface="Wingdings"/>
              <a:buChar char=""/>
              <a:defRPr/>
            </a:pPr>
            <a:r>
              <a:rPr lang="en-US" dirty="0" smtClean="0"/>
              <a:t>There are two types:</a:t>
            </a:r>
          </a:p>
          <a:p>
            <a:pPr marL="274320" indent="-274320" fontAlgn="auto">
              <a:spcAft>
                <a:spcPts val="0"/>
              </a:spcAft>
              <a:buFont typeface="Wingdings"/>
              <a:buNone/>
              <a:defRPr/>
            </a:pPr>
            <a:r>
              <a:rPr lang="en-US" dirty="0" smtClean="0"/>
              <a:t>1)standard rating</a:t>
            </a:r>
          </a:p>
          <a:p>
            <a:pPr marL="274320" indent="-274320" fontAlgn="auto">
              <a:spcAft>
                <a:spcPts val="0"/>
              </a:spcAft>
              <a:buFont typeface="Wingdings"/>
              <a:buNone/>
              <a:defRPr/>
            </a:pPr>
            <a:r>
              <a:rPr lang="en-US" dirty="0" smtClean="0"/>
              <a:t>2)normal rating.</a:t>
            </a:r>
          </a:p>
          <a:p>
            <a:pPr marL="274320" indent="-274320" fontAlgn="auto">
              <a:spcAft>
                <a:spcPts val="0"/>
              </a:spcAft>
              <a:buFont typeface="Wingdings"/>
              <a:buNone/>
              <a:defRPr/>
            </a:pPr>
            <a:r>
              <a:rPr lang="en-US" dirty="0" smtClean="0"/>
              <a:t>Standard rating is the rate at which the qualified worker will naturally work if he is motivated to apply himself to his work..</a:t>
            </a:r>
          </a:p>
          <a:p>
            <a:pPr marL="274320" indent="-274320" fontAlgn="auto">
              <a:spcAft>
                <a:spcPts val="0"/>
              </a:spcAft>
              <a:buFont typeface="Wingdings"/>
              <a:buNone/>
              <a:defRPr/>
            </a:pPr>
            <a:r>
              <a:rPr lang="en-US" dirty="0" smtClean="0"/>
              <a:t>Normal rating-no motivation</a:t>
            </a:r>
            <a:endParaRPr lang="en-US" dirty="0"/>
          </a:p>
        </p:txBody>
      </p:sp>
    </p:spTree>
    <p:extLst>
      <p:ext uri="{BB962C8B-B14F-4D97-AF65-F5344CB8AC3E}">
        <p14:creationId xmlns:p14="http://schemas.microsoft.com/office/powerpoint/2010/main" val="166450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2400" dirty="0" smtClean="0">
                <a:solidFill>
                  <a:srgbClr val="FF0000"/>
                </a:solidFill>
              </a:rPr>
              <a:t>Work sampling:</a:t>
            </a:r>
            <a:endParaRPr lang="en-US" sz="2400" dirty="0">
              <a:solidFill>
                <a:srgbClr val="FF0000"/>
              </a:solidFill>
            </a:endParaRPr>
          </a:p>
        </p:txBody>
      </p:sp>
      <p:sp>
        <p:nvSpPr>
          <p:cNvPr id="3" name="Content Placeholder 2"/>
          <p:cNvSpPr>
            <a:spLocks noGrp="1"/>
          </p:cNvSpPr>
          <p:nvPr>
            <p:ph sz="quarter" idx="1"/>
          </p:nvPr>
        </p:nvSpPr>
        <p:spPr>
          <a:xfrm>
            <a:off x="457200" y="1600200"/>
            <a:ext cx="7467600" cy="4873625"/>
          </a:xfrm>
        </p:spPr>
        <p:txBody>
          <a:bodyPr>
            <a:normAutofit fontScale="92500"/>
          </a:bodyPr>
          <a:lstStyle/>
          <a:p>
            <a:pPr marL="274320" indent="-274320" fontAlgn="auto">
              <a:spcAft>
                <a:spcPts val="0"/>
              </a:spcAft>
              <a:buFont typeface="Wingdings"/>
              <a:buChar char=""/>
              <a:defRPr/>
            </a:pPr>
            <a:r>
              <a:rPr lang="en-US" dirty="0" smtClean="0"/>
              <a:t>Work sampling can tell what percentage of working day a person spends how </a:t>
            </a:r>
            <a:r>
              <a:rPr lang="en-US" dirty="0" err="1" smtClean="0"/>
              <a:t>i.e</a:t>
            </a:r>
            <a:r>
              <a:rPr lang="en-US" dirty="0" smtClean="0"/>
              <a:t> for how much time he works.</a:t>
            </a:r>
          </a:p>
          <a:p>
            <a:pPr marL="274320" indent="-274320" fontAlgn="auto">
              <a:spcAft>
                <a:spcPts val="0"/>
              </a:spcAft>
              <a:buFont typeface="Wingdings"/>
              <a:buChar char=""/>
              <a:defRPr/>
            </a:pPr>
            <a:r>
              <a:rPr lang="en-US" dirty="0" smtClean="0"/>
              <a:t>Work sampling relies upon statistical theory of sampling and probability theory..</a:t>
            </a:r>
          </a:p>
          <a:p>
            <a:pPr marL="274320" indent="-274320" fontAlgn="auto">
              <a:spcAft>
                <a:spcPts val="0"/>
              </a:spcAft>
              <a:buFont typeface="Wingdings"/>
              <a:buChar char=""/>
              <a:defRPr/>
            </a:pPr>
            <a:r>
              <a:rPr lang="en-US" dirty="0" smtClean="0"/>
              <a:t>Normal frequency distribution and confidence level are associated  very much with work sampling.</a:t>
            </a:r>
          </a:p>
          <a:p>
            <a:pPr marL="274320" indent="-274320" fontAlgn="auto">
              <a:spcAft>
                <a:spcPts val="0"/>
              </a:spcAft>
              <a:buFont typeface="Wingdings"/>
              <a:buChar char=""/>
              <a:defRPr/>
            </a:pPr>
            <a:r>
              <a:rPr lang="en-US" dirty="0" smtClean="0"/>
              <a:t>Normal frequency distribution is graphical representation of occurrence of an event.</a:t>
            </a:r>
          </a:p>
          <a:p>
            <a:pPr marL="274320" indent="-274320" fontAlgn="auto">
              <a:spcAft>
                <a:spcPts val="0"/>
              </a:spcAft>
              <a:buFont typeface="Wingdings"/>
              <a:buChar char=""/>
              <a:defRPr/>
            </a:pPr>
            <a:r>
              <a:rPr lang="en-US" dirty="0" smtClean="0"/>
              <a:t>A confidence level of 95.45% indicates that work study engineer is sure that 95.45% of the </a:t>
            </a:r>
            <a:r>
              <a:rPr lang="en-US" dirty="0" err="1" smtClean="0"/>
              <a:t>times,the</a:t>
            </a:r>
            <a:r>
              <a:rPr lang="en-US" dirty="0" smtClean="0"/>
              <a:t> random observation will represent true fact.</a:t>
            </a:r>
            <a:endParaRPr lang="en-US" dirty="0"/>
          </a:p>
        </p:txBody>
      </p:sp>
    </p:spTree>
    <p:extLst>
      <p:ext uri="{BB962C8B-B14F-4D97-AF65-F5344CB8AC3E}">
        <p14:creationId xmlns:p14="http://schemas.microsoft.com/office/powerpoint/2010/main" val="31581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IN" dirty="0"/>
          </a:p>
        </p:txBody>
      </p:sp>
      <p:sp>
        <p:nvSpPr>
          <p:cNvPr id="3" name="Content Placeholder 2"/>
          <p:cNvSpPr>
            <a:spLocks noGrp="1"/>
          </p:cNvSpPr>
          <p:nvPr>
            <p:ph sz="quarter" idx="1"/>
          </p:nvPr>
        </p:nvSpPr>
        <p:spPr/>
        <p:txBody>
          <a:bodyPr/>
          <a:lstStyle/>
          <a:p>
            <a:r>
              <a:rPr lang="en-US" dirty="0" smtClean="0"/>
              <a:t>Industries</a:t>
            </a:r>
          </a:p>
          <a:p>
            <a:r>
              <a:rPr lang="en-US" dirty="0" err="1" smtClean="0"/>
              <a:t>Marketing,sales</a:t>
            </a:r>
            <a:endParaRPr lang="en-US" dirty="0" smtClean="0"/>
          </a:p>
          <a:p>
            <a:r>
              <a:rPr lang="en-US" dirty="0" err="1" smtClean="0"/>
              <a:t>Offices,store</a:t>
            </a:r>
            <a:endParaRPr lang="en-US" dirty="0" smtClean="0"/>
          </a:p>
          <a:p>
            <a:r>
              <a:rPr lang="en-US" dirty="0" smtClean="0"/>
              <a:t>Material handling</a:t>
            </a:r>
          </a:p>
          <a:p>
            <a:r>
              <a:rPr lang="en-US" dirty="0" smtClean="0"/>
              <a:t>Design</a:t>
            </a:r>
          </a:p>
          <a:p>
            <a:r>
              <a:rPr lang="en-US" dirty="0" smtClean="0"/>
              <a:t>Building and construction</a:t>
            </a:r>
          </a:p>
          <a:p>
            <a:r>
              <a:rPr lang="en-US" dirty="0" smtClean="0"/>
              <a:t>Transport</a:t>
            </a:r>
          </a:p>
          <a:p>
            <a:r>
              <a:rPr lang="en-US" dirty="0" smtClean="0"/>
              <a:t>Hospital</a:t>
            </a:r>
          </a:p>
          <a:p>
            <a:r>
              <a:rPr lang="en-US" dirty="0" smtClean="0"/>
              <a:t>Army</a:t>
            </a:r>
          </a:p>
          <a:p>
            <a:r>
              <a:rPr lang="en-US" dirty="0" smtClean="0"/>
              <a:t>agriculture</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Related image"/>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41917" y="1600200"/>
            <a:ext cx="6498166"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771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a:t>standard time</a:t>
            </a:r>
            <a:r>
              <a:rPr lang="en-US" dirty="0"/>
              <a:t> is the time required by an average skilled operator, working at a normal pace, to perform a specified task using a prescribed method</a:t>
            </a:r>
            <a:r>
              <a:rPr lang="en-US" dirty="0" smtClean="0"/>
              <a:t>.</a:t>
            </a:r>
          </a:p>
          <a:p>
            <a:r>
              <a:rPr lang="en-US" dirty="0"/>
              <a:t>Standard time =normal time +</a:t>
            </a:r>
            <a:r>
              <a:rPr lang="en-US" dirty="0" smtClean="0"/>
              <a:t>allowance</a:t>
            </a:r>
          </a:p>
          <a:p>
            <a:r>
              <a:rPr lang="en-US" dirty="0" smtClean="0"/>
              <a:t> </a:t>
            </a:r>
            <a:r>
              <a:rPr lang="en-US" dirty="0"/>
              <a:t>Where; normal time =</a:t>
            </a:r>
            <a:r>
              <a:rPr lang="en-US" dirty="0" err="1"/>
              <a:t>avg</a:t>
            </a:r>
            <a:r>
              <a:rPr lang="en-US" dirty="0"/>
              <a:t> time *rating factor. (take rating factor between 1.1 and 1.2)</a:t>
            </a:r>
          </a:p>
          <a:p>
            <a:pPr marL="0" indent="0">
              <a:buNone/>
            </a:pPr>
            <a:r>
              <a:rPr lang="en-US" dirty="0"/>
              <a:t/>
            </a:r>
            <a:br>
              <a:rPr lang="en-US" dirty="0"/>
            </a:br>
            <a:endParaRPr lang="en-US" dirty="0"/>
          </a:p>
        </p:txBody>
      </p:sp>
    </p:spTree>
    <p:extLst>
      <p:ext uri="{BB962C8B-B14F-4D97-AF65-F5344CB8AC3E}">
        <p14:creationId xmlns:p14="http://schemas.microsoft.com/office/powerpoint/2010/main" val="1620938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685800" y="533400"/>
            <a:ext cx="6723939" cy="3213100"/>
          </a:xfrm>
          <a:prstGeom prst="rect">
            <a:avLst/>
          </a:prstGeom>
        </p:spPr>
      </p:pic>
    </p:spTree>
    <p:extLst>
      <p:ext uri="{BB962C8B-B14F-4D97-AF65-F5344CB8AC3E}">
        <p14:creationId xmlns:p14="http://schemas.microsoft.com/office/powerpoint/2010/main" val="2234399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1819275" y="685800"/>
            <a:ext cx="4743450" cy="3552825"/>
          </a:xfrm>
          <a:prstGeom prst="rect">
            <a:avLst/>
          </a:prstGeom>
        </p:spPr>
      </p:pic>
    </p:spTree>
    <p:extLst>
      <p:ext uri="{BB962C8B-B14F-4D97-AF65-F5344CB8AC3E}">
        <p14:creationId xmlns:p14="http://schemas.microsoft.com/office/powerpoint/2010/main" val="3975970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pic>
        <p:nvPicPr>
          <p:cNvPr id="6" name="Content Placeholder 5"/>
          <p:cNvPicPr>
            <a:picLocks noGrp="1" noChangeAspect="1"/>
          </p:cNvPicPr>
          <p:nvPr>
            <p:ph sz="quarter" idx="1"/>
          </p:nvPr>
        </p:nvPicPr>
        <p:blipFill>
          <a:blip r:embed="rId2"/>
          <a:stretch>
            <a:fillRect/>
          </a:stretch>
        </p:blipFill>
        <p:spPr>
          <a:xfrm>
            <a:off x="1733550" y="2133600"/>
            <a:ext cx="4914900" cy="4038600"/>
          </a:xfrm>
          <a:prstGeom prst="rect">
            <a:avLst/>
          </a:prstGeom>
        </p:spPr>
      </p:pic>
    </p:spTree>
    <p:extLst>
      <p:ext uri="{BB962C8B-B14F-4D97-AF65-F5344CB8AC3E}">
        <p14:creationId xmlns:p14="http://schemas.microsoft.com/office/powerpoint/2010/main" val="2486180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pic>
        <p:nvPicPr>
          <p:cNvPr id="4" name="Content Placeholder 3"/>
          <p:cNvPicPr>
            <a:picLocks noGrp="1" noChangeAspect="1"/>
          </p:cNvPicPr>
          <p:nvPr>
            <p:ph sz="quarter" idx="1"/>
          </p:nvPr>
        </p:nvPicPr>
        <p:blipFill>
          <a:blip r:embed="rId2"/>
          <a:stretch>
            <a:fillRect/>
          </a:stretch>
        </p:blipFill>
        <p:spPr>
          <a:xfrm>
            <a:off x="918482" y="1981201"/>
            <a:ext cx="6244318" cy="3922712"/>
          </a:xfrm>
          <a:prstGeom prst="rect">
            <a:avLst/>
          </a:prstGeom>
        </p:spPr>
      </p:pic>
    </p:spTree>
    <p:extLst>
      <p:ext uri="{BB962C8B-B14F-4D97-AF65-F5344CB8AC3E}">
        <p14:creationId xmlns:p14="http://schemas.microsoft.com/office/powerpoint/2010/main" val="826110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Principles of motion economy</a:t>
            </a:r>
            <a:endParaRPr lang="en-US" dirty="0">
              <a:solidFill>
                <a:schemeClr val="accent1"/>
              </a:solidFill>
            </a:endParaRPr>
          </a:p>
        </p:txBody>
      </p:sp>
      <p:sp>
        <p:nvSpPr>
          <p:cNvPr id="4" name="Rectangle 1"/>
          <p:cNvSpPr>
            <a:spLocks noGrp="1" noChangeArrowheads="1"/>
          </p:cNvSpPr>
          <p:nvPr>
            <p:ph sz="quarter" idx="1"/>
          </p:nvPr>
        </p:nvSpPr>
        <p:spPr bwMode="auto">
          <a:xfrm>
            <a:off x="457200" y="1636420"/>
            <a:ext cx="6781800" cy="48013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Georgia" panose="02040502050405020303" pitchFamily="18" charset="0"/>
              </a:rPr>
              <a:t>A. Use of Human Body: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24142"/>
                </a:solidFill>
                <a:effectLst/>
                <a:latin typeface="Georgia" panose="02040502050405020303" pitchFamily="18" charset="0"/>
              </a:rPr>
              <a:t>1. The two hands should begin and complete their motion at the same time.</a:t>
            </a:r>
            <a:endParaRPr kumimoji="0" 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24142"/>
                </a:solidFill>
                <a:effectLst/>
                <a:latin typeface="Georgia" panose="02040502050405020303" pitchFamily="18" charset="0"/>
              </a:rPr>
              <a:t>2. Arm movements should be symmetrical, simultaneous and in opposite directions.</a:t>
            </a:r>
            <a:endParaRPr kumimoji="0" 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24142"/>
                </a:solidFill>
                <a:effectLst/>
                <a:latin typeface="Georgia" panose="02040502050405020303" pitchFamily="18" charset="0"/>
              </a:rPr>
              <a:t>3. Hand and body motions should be confined to lowest classification to perform the work satisfactorily.</a:t>
            </a:r>
            <a:endParaRPr kumimoji="0" 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24142"/>
                </a:solidFill>
                <a:effectLst/>
                <a:latin typeface="Georgia" panose="02040502050405020303" pitchFamily="18" charset="0"/>
              </a:rPr>
              <a:t>4. The two hands should not be idle at the same time (except during rest).</a:t>
            </a:r>
            <a:endParaRPr kumimoji="0" 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24142"/>
                </a:solidFill>
                <a:effectLst/>
                <a:latin typeface="Georgia" panose="02040502050405020303" pitchFamily="18" charset="0"/>
              </a:rPr>
              <a:t>5. Momentum should assist the worker (otherwise reduce to minimum).</a:t>
            </a:r>
            <a:endParaRPr kumimoji="0" 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24142"/>
                </a:solidFill>
                <a:effectLst/>
                <a:latin typeface="Georgia" panose="02040502050405020303" pitchFamily="18" charset="0"/>
              </a:rPr>
              <a:t>6. Smooth continuous and curved movements preferable over straight-line movement with sharp changes in direction.</a:t>
            </a:r>
            <a:endParaRPr kumimoji="0" 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24142"/>
                </a:solidFill>
                <a:effectLst/>
                <a:latin typeface="Georgia" panose="02040502050405020303" pitchFamily="18" charset="0"/>
              </a:rPr>
              <a:t>7. Ballistic movements are (easy fast and accurate) preferred over controlled movements.</a:t>
            </a:r>
            <a:endParaRPr kumimoji="0" 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24142"/>
                </a:solidFill>
                <a:effectLst/>
                <a:latin typeface="Georgia" panose="02040502050405020303" pitchFamily="18" charset="0"/>
              </a:rPr>
              <a:t>8. Arrange work to provide natural rhythm where possible.</a:t>
            </a:r>
            <a:endParaRPr kumimoji="0" 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24142"/>
                </a:solidFill>
                <a:effectLst/>
                <a:latin typeface="Georgia" panose="02040502050405020303" pitchFamily="18" charset="0"/>
              </a:rPr>
              <a:t>9. Eye fixations should be as few and as close together as possible.</a:t>
            </a:r>
            <a:endParaRPr kumimoji="0" lang="en-US" sz="1800" b="1" i="0" u="none" strike="noStrike" cap="none" normalizeH="0" baseline="0" dirty="0" smtClean="0">
              <a:ln>
                <a:noFill/>
              </a:ln>
              <a:solidFill>
                <a:srgbClr val="000000"/>
              </a:solidFill>
              <a:effectLst/>
              <a:latin typeface="Georgia" panose="02040502050405020303" pitchFamily="18" charset="0"/>
            </a:endParaRPr>
          </a:p>
        </p:txBody>
      </p:sp>
    </p:spTree>
    <p:extLst>
      <p:ext uri="{BB962C8B-B14F-4D97-AF65-F5344CB8AC3E}">
        <p14:creationId xmlns:p14="http://schemas.microsoft.com/office/powerpoint/2010/main" val="442438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rgbClr val="000000"/>
                </a:solidFill>
                <a:latin typeface="Georgia" panose="02040502050405020303" pitchFamily="18" charset="0"/>
              </a:rPr>
              <a:t>B. Arrangement of Workplace:</a:t>
            </a:r>
            <a:br>
              <a:rPr lang="en-US" b="1" dirty="0">
                <a:solidFill>
                  <a:srgbClr val="000000"/>
                </a:solidFill>
                <a:latin typeface="Georgia" panose="02040502050405020303" pitchFamily="18" charset="0"/>
              </a:rPr>
            </a:br>
            <a:endParaRPr lang="en-US" dirty="0"/>
          </a:p>
        </p:txBody>
      </p:sp>
      <p:sp>
        <p:nvSpPr>
          <p:cNvPr id="3" name="Content Placeholder 2"/>
          <p:cNvSpPr>
            <a:spLocks noGrp="1"/>
          </p:cNvSpPr>
          <p:nvPr>
            <p:ph sz="quarter" idx="1"/>
          </p:nvPr>
        </p:nvSpPr>
        <p:spPr/>
        <p:txBody>
          <a:bodyPr>
            <a:normAutofit fontScale="92500" lnSpcReduction="10000"/>
          </a:bodyPr>
          <a:lstStyle/>
          <a:p>
            <a:pPr marL="0" lvl="0" indent="0" eaLnBrk="0" fontAlgn="base" hangingPunct="0">
              <a:spcBef>
                <a:spcPct val="0"/>
              </a:spcBef>
              <a:spcAft>
                <a:spcPct val="0"/>
              </a:spcAft>
              <a:buClrTx/>
              <a:buSzTx/>
              <a:buNone/>
            </a:pPr>
            <a:r>
              <a:rPr lang="en-US" dirty="0" smtClean="0">
                <a:solidFill>
                  <a:srgbClr val="424142"/>
                </a:solidFill>
                <a:latin typeface="Georgia" panose="02040502050405020303" pitchFamily="18" charset="0"/>
              </a:rPr>
              <a:t>1</a:t>
            </a:r>
            <a:r>
              <a:rPr lang="en-US" dirty="0">
                <a:solidFill>
                  <a:srgbClr val="424142"/>
                </a:solidFill>
                <a:latin typeface="Georgia" panose="02040502050405020303" pitchFamily="18" charset="0"/>
              </a:rPr>
              <a:t>. Make definite and fixed place for all tools and materials. In other words there should be a place for everything and everything at its place.</a:t>
            </a:r>
            <a:endParaRPr lang="en-US" sz="1100" dirty="0"/>
          </a:p>
          <a:p>
            <a:pPr marL="0" lvl="0" indent="0" eaLnBrk="0" fontAlgn="base" hangingPunct="0">
              <a:spcBef>
                <a:spcPct val="0"/>
              </a:spcBef>
              <a:spcAft>
                <a:spcPct val="0"/>
              </a:spcAft>
              <a:buClrTx/>
              <a:buSzTx/>
              <a:buNone/>
            </a:pPr>
            <a:r>
              <a:rPr lang="en-US" dirty="0">
                <a:solidFill>
                  <a:srgbClr val="424142"/>
                </a:solidFill>
                <a:latin typeface="Georgia" panose="02040502050405020303" pitchFamily="18" charset="0"/>
              </a:rPr>
              <a:t>2. Locate tools materials and controls as close to the place, of use as possible.</a:t>
            </a:r>
            <a:endParaRPr lang="en-US" sz="1100" dirty="0"/>
          </a:p>
          <a:p>
            <a:pPr marL="0" lvl="0" indent="0" eaLnBrk="0" fontAlgn="base" hangingPunct="0">
              <a:spcBef>
                <a:spcPct val="0"/>
              </a:spcBef>
              <a:spcAft>
                <a:spcPct val="0"/>
              </a:spcAft>
              <a:buClrTx/>
              <a:buSzTx/>
              <a:buNone/>
            </a:pPr>
            <a:r>
              <a:rPr lang="en-US" dirty="0">
                <a:solidFill>
                  <a:srgbClr val="424142"/>
                </a:solidFill>
                <a:latin typeface="Georgia" panose="02040502050405020303" pitchFamily="18" charset="0"/>
              </a:rPr>
              <a:t>3. Gravity feed the material to the point of use (though bins and containers).</a:t>
            </a:r>
            <a:endParaRPr lang="en-US" sz="1100" dirty="0"/>
          </a:p>
          <a:p>
            <a:pPr marL="0" lvl="0" indent="0" eaLnBrk="0" fontAlgn="base" hangingPunct="0">
              <a:spcBef>
                <a:spcPct val="0"/>
              </a:spcBef>
              <a:spcAft>
                <a:spcPct val="0"/>
              </a:spcAft>
              <a:buClrTx/>
              <a:buSzTx/>
              <a:buNone/>
            </a:pPr>
            <a:r>
              <a:rPr lang="en-US" dirty="0">
                <a:solidFill>
                  <a:srgbClr val="424142"/>
                </a:solidFill>
                <a:latin typeface="Georgia" panose="02040502050405020303" pitchFamily="18" charset="0"/>
              </a:rPr>
              <a:t>4. Locate materials and </a:t>
            </a:r>
            <a:r>
              <a:rPr lang="en-US" dirty="0" smtClean="0">
                <a:solidFill>
                  <a:srgbClr val="424142"/>
                </a:solidFill>
                <a:latin typeface="Georgia" panose="02040502050405020303" pitchFamily="18" charset="0"/>
              </a:rPr>
              <a:t>tools </a:t>
            </a:r>
            <a:r>
              <a:rPr lang="en-US" dirty="0">
                <a:solidFill>
                  <a:srgbClr val="424142"/>
                </a:solidFill>
                <a:latin typeface="Georgia" panose="02040502050405020303" pitchFamily="18" charset="0"/>
              </a:rPr>
              <a:t>to permit best sequence of operations.</a:t>
            </a:r>
            <a:endParaRPr lang="en-US" sz="1100" dirty="0"/>
          </a:p>
          <a:p>
            <a:pPr marL="0" lvl="0" indent="0" eaLnBrk="0" fontAlgn="base" hangingPunct="0">
              <a:spcBef>
                <a:spcPct val="0"/>
              </a:spcBef>
              <a:spcAft>
                <a:spcPct val="0"/>
              </a:spcAft>
              <a:buClrTx/>
              <a:buSzTx/>
              <a:buNone/>
            </a:pPr>
            <a:r>
              <a:rPr lang="en-US" dirty="0">
                <a:solidFill>
                  <a:srgbClr val="424142"/>
                </a:solidFill>
                <a:latin typeface="Georgia" panose="02040502050405020303" pitchFamily="18" charset="0"/>
              </a:rPr>
              <a:t>5. Good illumination for satisfactory visual perception.</a:t>
            </a:r>
            <a:endParaRPr lang="en-US" sz="1100" dirty="0"/>
          </a:p>
          <a:p>
            <a:pPr marL="0" lvl="0" indent="0" eaLnBrk="0" fontAlgn="base" hangingPunct="0">
              <a:spcBef>
                <a:spcPct val="0"/>
              </a:spcBef>
              <a:spcAft>
                <a:spcPct val="0"/>
              </a:spcAft>
              <a:buClrTx/>
              <a:buSzTx/>
              <a:buNone/>
            </a:pPr>
            <a:r>
              <a:rPr lang="en-US" dirty="0">
                <a:solidFill>
                  <a:srgbClr val="424142"/>
                </a:solidFill>
                <a:latin typeface="Georgia" panose="02040502050405020303" pitchFamily="18" charset="0"/>
              </a:rPr>
              <a:t>6. Use drop delivery where possible</a:t>
            </a:r>
            <a:r>
              <a:rPr lang="en-US" dirty="0" smtClean="0">
                <a:solidFill>
                  <a:srgbClr val="424142"/>
                </a:solidFill>
                <a:latin typeface="Georgia" panose="02040502050405020303" pitchFamily="18" charset="0"/>
              </a:rPr>
              <a:t>.</a:t>
            </a:r>
            <a:endParaRPr lang="en-US" sz="1100" dirty="0"/>
          </a:p>
          <a:p>
            <a:pPr marL="0" lvl="0" indent="0" eaLnBrk="0" fontAlgn="base" hangingPunct="0">
              <a:spcBef>
                <a:spcPct val="0"/>
              </a:spcBef>
              <a:spcAft>
                <a:spcPct val="0"/>
              </a:spcAft>
              <a:buClrTx/>
              <a:buSzTx/>
              <a:buNone/>
            </a:pPr>
            <a:r>
              <a:rPr lang="en-US" dirty="0">
                <a:solidFill>
                  <a:srgbClr val="424142"/>
                </a:solidFill>
                <a:latin typeface="Georgia" panose="02040502050405020303" pitchFamily="18" charset="0"/>
              </a:rPr>
              <a:t>7. Arrange work place height to permit alternate sitting and standing at work.</a:t>
            </a:r>
            <a:endParaRPr lang="en-US" sz="1100" dirty="0"/>
          </a:p>
          <a:p>
            <a:pPr marL="0" lvl="0" indent="0" eaLnBrk="0" fontAlgn="base" hangingPunct="0">
              <a:spcBef>
                <a:spcPct val="0"/>
              </a:spcBef>
              <a:spcAft>
                <a:spcPct val="0"/>
              </a:spcAft>
              <a:buClrTx/>
              <a:buSzTx/>
              <a:buNone/>
            </a:pPr>
            <a:r>
              <a:rPr lang="en-US" dirty="0">
                <a:solidFill>
                  <a:srgbClr val="424142"/>
                </a:solidFill>
                <a:latin typeface="Georgia" panose="02040502050405020303" pitchFamily="18" charset="0"/>
              </a:rPr>
              <a:t>8. Provide chair of suitable type and height to permit good posture.</a:t>
            </a:r>
            <a:endParaRPr lang="en-US" b="1" dirty="0">
              <a:solidFill>
                <a:srgbClr val="000000"/>
              </a:solidFill>
              <a:latin typeface="Georgia" panose="02040502050405020303" pitchFamily="18" charset="0"/>
            </a:endParaRPr>
          </a:p>
          <a:p>
            <a:endParaRPr lang="en-US" dirty="0"/>
          </a:p>
        </p:txBody>
      </p:sp>
    </p:spTree>
    <p:extLst>
      <p:ext uri="{BB962C8B-B14F-4D97-AF65-F5344CB8AC3E}">
        <p14:creationId xmlns:p14="http://schemas.microsoft.com/office/powerpoint/2010/main" val="3202393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rgbClr val="000000"/>
                </a:solidFill>
                <a:latin typeface="Georgia" panose="02040502050405020303" pitchFamily="18" charset="0"/>
              </a:rPr>
              <a:t>C. Design of Tools and Equipment:</a:t>
            </a:r>
            <a:br>
              <a:rPr lang="en-US" b="1" dirty="0">
                <a:solidFill>
                  <a:srgbClr val="000000"/>
                </a:solidFill>
                <a:latin typeface="Georgia" panose="02040502050405020303" pitchFamily="18" charset="0"/>
              </a:rPr>
            </a:br>
            <a:endParaRPr lang="en-US" dirty="0"/>
          </a:p>
        </p:txBody>
      </p:sp>
      <p:sp>
        <p:nvSpPr>
          <p:cNvPr id="3" name="Content Placeholder 2"/>
          <p:cNvSpPr>
            <a:spLocks noGrp="1"/>
          </p:cNvSpPr>
          <p:nvPr>
            <p:ph sz="quarter" idx="1"/>
          </p:nvPr>
        </p:nvSpPr>
        <p:spPr/>
        <p:txBody>
          <a:bodyPr/>
          <a:lstStyle/>
          <a:p>
            <a:pPr marL="0" lvl="0" indent="0" eaLnBrk="0" fontAlgn="base" hangingPunct="0">
              <a:spcBef>
                <a:spcPct val="0"/>
              </a:spcBef>
              <a:spcAft>
                <a:spcPct val="0"/>
              </a:spcAft>
              <a:buClrTx/>
              <a:buSzTx/>
              <a:buNone/>
            </a:pPr>
            <a:r>
              <a:rPr lang="en-US" dirty="0" smtClean="0">
                <a:solidFill>
                  <a:srgbClr val="424142"/>
                </a:solidFill>
                <a:latin typeface="Georgia" panose="02040502050405020303" pitchFamily="18" charset="0"/>
              </a:rPr>
              <a:t>1</a:t>
            </a:r>
            <a:r>
              <a:rPr lang="en-US" dirty="0">
                <a:solidFill>
                  <a:srgbClr val="424142"/>
                </a:solidFill>
                <a:latin typeface="Georgia" panose="02040502050405020303" pitchFamily="18" charset="0"/>
              </a:rPr>
              <a:t>. Relieve hands if the work can be economically done by jig, fixture or pedal.</a:t>
            </a:r>
            <a:endParaRPr lang="en-US" sz="1100" dirty="0"/>
          </a:p>
          <a:p>
            <a:pPr marL="0" lvl="0" indent="0" eaLnBrk="0" fontAlgn="base" hangingPunct="0">
              <a:spcBef>
                <a:spcPct val="0"/>
              </a:spcBef>
              <a:spcAft>
                <a:spcPct val="0"/>
              </a:spcAft>
              <a:buClrTx/>
              <a:buSzTx/>
              <a:buNone/>
            </a:pPr>
            <a:r>
              <a:rPr lang="en-US" dirty="0">
                <a:solidFill>
                  <a:srgbClr val="424142"/>
                </a:solidFill>
                <a:latin typeface="Georgia" panose="02040502050405020303" pitchFamily="18" charset="0"/>
              </a:rPr>
              <a:t>2. Combine two or more tools where possible.</a:t>
            </a:r>
            <a:endParaRPr lang="en-US" sz="1100" dirty="0"/>
          </a:p>
          <a:p>
            <a:pPr marL="0" lvl="0" indent="0" eaLnBrk="0" fontAlgn="base" hangingPunct="0">
              <a:spcBef>
                <a:spcPct val="0"/>
              </a:spcBef>
              <a:spcAft>
                <a:spcPct val="0"/>
              </a:spcAft>
              <a:buClrTx/>
              <a:buSzTx/>
              <a:buNone/>
            </a:pPr>
            <a:r>
              <a:rPr lang="en-US" dirty="0">
                <a:solidFill>
                  <a:srgbClr val="424142"/>
                </a:solidFill>
                <a:latin typeface="Georgia" panose="02040502050405020303" pitchFamily="18" charset="0"/>
              </a:rPr>
              <a:t>3. Pre-position tools/materials where possible.</a:t>
            </a:r>
            <a:endParaRPr lang="en-US" sz="1100" dirty="0"/>
          </a:p>
          <a:p>
            <a:pPr marL="0" lvl="0" indent="0" eaLnBrk="0" fontAlgn="base" hangingPunct="0">
              <a:spcBef>
                <a:spcPct val="0"/>
              </a:spcBef>
              <a:spcAft>
                <a:spcPct val="0"/>
              </a:spcAft>
              <a:buClrTx/>
              <a:buSzTx/>
              <a:buNone/>
            </a:pPr>
            <a:r>
              <a:rPr lang="en-US" dirty="0">
                <a:solidFill>
                  <a:srgbClr val="424142"/>
                </a:solidFill>
                <a:latin typeface="Georgia" panose="02040502050405020303" pitchFamily="18" charset="0"/>
              </a:rPr>
              <a:t>4. When fingers are loaded divide work with according to the capabilities of the fingers.</a:t>
            </a:r>
            <a:endParaRPr lang="en-US" sz="1100" dirty="0"/>
          </a:p>
          <a:p>
            <a:pPr marL="0" lvl="0" indent="0" eaLnBrk="0" fontAlgn="base" hangingPunct="0">
              <a:spcBef>
                <a:spcPct val="0"/>
              </a:spcBef>
              <a:spcAft>
                <a:spcPct val="0"/>
              </a:spcAft>
              <a:buClrTx/>
              <a:buSzTx/>
              <a:buNone/>
            </a:pPr>
            <a:r>
              <a:rPr lang="en-US" dirty="0">
                <a:solidFill>
                  <a:srgbClr val="424142"/>
                </a:solidFill>
                <a:latin typeface="Georgia" panose="02040502050405020303" pitchFamily="18" charset="0"/>
              </a:rPr>
              <a:t>5. Locate levers and handler to permit work with least change in body posture and greatest mechanical advantage.</a:t>
            </a:r>
            <a:endParaRPr lang="en-US" sz="2800" dirty="0">
              <a:latin typeface="Arial" panose="020B0604020202020204" pitchFamily="34" charset="0"/>
            </a:endParaRPr>
          </a:p>
          <a:p>
            <a:endParaRPr lang="en-US" dirty="0"/>
          </a:p>
        </p:txBody>
      </p:sp>
    </p:spTree>
    <p:extLst>
      <p:ext uri="{BB962C8B-B14F-4D97-AF65-F5344CB8AC3E}">
        <p14:creationId xmlns:p14="http://schemas.microsoft.com/office/powerpoint/2010/main" val="1172292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Wage incentives</a:t>
            </a:r>
            <a:endParaRPr lang="en-US" dirty="0">
              <a:solidFill>
                <a:schemeClr val="accent2"/>
              </a:solidFill>
            </a:endParaRPr>
          </a:p>
        </p:txBody>
      </p:sp>
      <p:sp>
        <p:nvSpPr>
          <p:cNvPr id="3" name="Content Placeholder 2"/>
          <p:cNvSpPr>
            <a:spLocks noGrp="1"/>
          </p:cNvSpPr>
          <p:nvPr>
            <p:ph sz="quarter" idx="1"/>
          </p:nvPr>
        </p:nvSpPr>
        <p:spPr/>
        <p:txBody>
          <a:bodyPr>
            <a:normAutofit fontScale="92500"/>
          </a:bodyPr>
          <a:lstStyle/>
          <a:p>
            <a:r>
              <a:rPr lang="en-US" dirty="0" smtClean="0"/>
              <a:t>The purpose of incentive wage is to reward a more productive employee in proportion to his achievements.</a:t>
            </a:r>
          </a:p>
          <a:p>
            <a:r>
              <a:rPr lang="en-US" dirty="0" smtClean="0"/>
              <a:t>It motivates the worker to perform better and more.</a:t>
            </a:r>
          </a:p>
          <a:p>
            <a:r>
              <a:rPr lang="en-US" dirty="0" smtClean="0"/>
              <a:t>Incentives are given in addition to wages.</a:t>
            </a:r>
          </a:p>
          <a:p>
            <a:pPr marL="0" indent="0">
              <a:buNone/>
            </a:pPr>
            <a:r>
              <a:rPr lang="en-US" dirty="0" smtClean="0"/>
              <a:t>Various commonly referred wage incentives are:</a:t>
            </a:r>
          </a:p>
          <a:p>
            <a:pPr marL="457200" indent="-457200">
              <a:buFont typeface="+mj-lt"/>
              <a:buAutoNum type="arabicPeriod"/>
            </a:pPr>
            <a:r>
              <a:rPr lang="en-US" sz="1900" dirty="0" smtClean="0">
                <a:solidFill>
                  <a:srgbClr val="FF0000"/>
                </a:solidFill>
              </a:rPr>
              <a:t>Straight piece rate system.</a:t>
            </a:r>
          </a:p>
          <a:p>
            <a:pPr marL="457200" indent="-457200">
              <a:buFont typeface="+mj-lt"/>
              <a:buAutoNum type="arabicPeriod"/>
            </a:pPr>
            <a:r>
              <a:rPr lang="en-US" sz="1900" dirty="0" smtClean="0">
                <a:solidFill>
                  <a:srgbClr val="FF0000"/>
                </a:solidFill>
              </a:rPr>
              <a:t>Halsey plan</a:t>
            </a:r>
          </a:p>
          <a:p>
            <a:pPr marL="457200" indent="-457200">
              <a:buFont typeface="+mj-lt"/>
              <a:buAutoNum type="arabicPeriod"/>
            </a:pPr>
            <a:r>
              <a:rPr lang="en-US" sz="1900" dirty="0" smtClean="0">
                <a:solidFill>
                  <a:srgbClr val="FF0000"/>
                </a:solidFill>
              </a:rPr>
              <a:t>Gantt plan</a:t>
            </a:r>
          </a:p>
          <a:p>
            <a:pPr marL="457200" indent="-457200">
              <a:buFont typeface="+mj-lt"/>
              <a:buAutoNum type="arabicPeriod"/>
            </a:pPr>
            <a:r>
              <a:rPr lang="en-US" sz="1900" dirty="0" err="1" smtClean="0">
                <a:solidFill>
                  <a:srgbClr val="FF0000"/>
                </a:solidFill>
              </a:rPr>
              <a:t>Emersons</a:t>
            </a:r>
            <a:r>
              <a:rPr lang="en-US" sz="1900" dirty="0" smtClean="0">
                <a:solidFill>
                  <a:srgbClr val="FF0000"/>
                </a:solidFill>
              </a:rPr>
              <a:t> plan</a:t>
            </a:r>
          </a:p>
          <a:p>
            <a:pPr marL="457200" indent="-457200">
              <a:buFont typeface="+mj-lt"/>
              <a:buAutoNum type="arabicPeriod"/>
            </a:pPr>
            <a:r>
              <a:rPr lang="en-US" sz="1900" dirty="0" smtClean="0">
                <a:solidFill>
                  <a:srgbClr val="FF0000"/>
                </a:solidFill>
              </a:rPr>
              <a:t>100% bonus plan</a:t>
            </a:r>
          </a:p>
          <a:p>
            <a:pPr marL="457200" indent="-457200">
              <a:buFont typeface="+mj-lt"/>
              <a:buAutoNum type="arabicPeriod"/>
            </a:pPr>
            <a:r>
              <a:rPr lang="en-US" sz="1900" dirty="0" err="1" smtClean="0">
                <a:solidFill>
                  <a:srgbClr val="FF0000"/>
                </a:solidFill>
              </a:rPr>
              <a:t>Bedaux</a:t>
            </a:r>
            <a:r>
              <a:rPr lang="en-US" sz="1900" dirty="0" smtClean="0">
                <a:solidFill>
                  <a:srgbClr val="FF0000"/>
                </a:solidFill>
              </a:rPr>
              <a:t> plan</a:t>
            </a:r>
          </a:p>
          <a:p>
            <a:pPr marL="457200" indent="-457200">
              <a:buFont typeface="+mj-lt"/>
              <a:buAutoNum type="arabicPeriod"/>
            </a:pPr>
            <a:r>
              <a:rPr lang="en-US" sz="1900" dirty="0" smtClean="0">
                <a:solidFill>
                  <a:srgbClr val="FF0000"/>
                </a:solidFill>
              </a:rPr>
              <a:t>Group plans</a:t>
            </a:r>
            <a:endParaRPr lang="en-US" sz="1900" dirty="0">
              <a:solidFill>
                <a:srgbClr val="FF0000"/>
              </a:solidFill>
            </a:endParaRPr>
          </a:p>
        </p:txBody>
      </p:sp>
    </p:spTree>
    <p:extLst>
      <p:ext uri="{BB962C8B-B14F-4D97-AF65-F5344CB8AC3E}">
        <p14:creationId xmlns:p14="http://schemas.microsoft.com/office/powerpoint/2010/main" val="74326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IN" dirty="0"/>
          </a:p>
        </p:txBody>
      </p:sp>
      <p:sp>
        <p:nvSpPr>
          <p:cNvPr id="3" name="Content Placeholder 2"/>
          <p:cNvSpPr>
            <a:spLocks noGrp="1"/>
          </p:cNvSpPr>
          <p:nvPr>
            <p:ph sz="quarter" idx="1"/>
          </p:nvPr>
        </p:nvSpPr>
        <p:spPr/>
        <p:txBody>
          <a:bodyPr/>
          <a:lstStyle/>
          <a:p>
            <a:r>
              <a:rPr lang="en-US" dirty="0" smtClean="0"/>
              <a:t>Improved production</a:t>
            </a:r>
          </a:p>
          <a:p>
            <a:r>
              <a:rPr lang="en-US" dirty="0" smtClean="0"/>
              <a:t>Reduced manufacturing cost</a:t>
            </a:r>
          </a:p>
          <a:p>
            <a:r>
              <a:rPr lang="en-US" dirty="0" smtClean="0"/>
              <a:t>Faster delivery</a:t>
            </a:r>
          </a:p>
          <a:p>
            <a:r>
              <a:rPr lang="en-US" dirty="0" smtClean="0"/>
              <a:t>Better employee-employer relation</a:t>
            </a:r>
          </a:p>
          <a:p>
            <a:r>
              <a:rPr lang="en-US" dirty="0" smtClean="0"/>
              <a:t>Better working and other conditions.</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study data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lstStyle/>
              <a:p>
                <a:r>
                  <a:rPr lang="en-US" dirty="0" smtClean="0"/>
                  <a:t>Time study data is the outcome of work study.</a:t>
                </a:r>
              </a:p>
              <a:p>
                <a:r>
                  <a:rPr lang="en-US" dirty="0" smtClean="0"/>
                  <a:t>It contains information resulting from time study</a:t>
                </a:r>
              </a:p>
              <a:p>
                <a:pPr marL="0" indent="0">
                  <a:buNone/>
                </a:pPr>
                <a:r>
                  <a:rPr lang="en-US" b="1" u="sng" dirty="0" smtClean="0"/>
                  <a:t>Operator performance</a:t>
                </a:r>
              </a:p>
              <a:p>
                <a:pPr marL="0" indent="0">
                  <a:buNone/>
                </a:pPr>
                <a:r>
                  <a:rPr lang="en-US" dirty="0" smtClean="0"/>
                  <a:t>units </a:t>
                </a:r>
                <a:r>
                  <a:rPr lang="en-US" dirty="0" smtClean="0"/>
                  <a:t>actually produced by worker/units of work which could be produced at </a:t>
                </a:r>
                <a:r>
                  <a:rPr lang="en-US" dirty="0" err="1" smtClean="0"/>
                  <a:t>std</a:t>
                </a:r>
                <a:r>
                  <a:rPr lang="en-US" dirty="0" smtClean="0"/>
                  <a:t> performance.</a:t>
                </a:r>
              </a:p>
              <a:p>
                <a:pPr marL="0" indent="0">
                  <a:buNone/>
                </a:pPr>
                <a:r>
                  <a:rPr lang="en-US" dirty="0" smtClean="0"/>
                  <a:t>Suppose there is 8hr duty and job should take 30mins to complete but after 8hrs an operator is able to complete only 14 such </a:t>
                </a:r>
                <a:r>
                  <a:rPr lang="en-US" dirty="0" err="1" smtClean="0"/>
                  <a:t>jobs,therefore</a:t>
                </a:r>
                <a:r>
                  <a:rPr lang="en-US" dirty="0" smtClean="0"/>
                  <a:t> operator performance is,</a:t>
                </a:r>
              </a:p>
              <a:p>
                <a:pPr marL="0" indent="0">
                  <a:buNone/>
                </a:pP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14</m:t>
                        </m:r>
                      </m:num>
                      <m:den>
                        <m:r>
                          <a:rPr lang="en-US" b="0" i="1" smtClean="0">
                            <a:latin typeface="Cambria Math" panose="02040503050406030204" pitchFamily="18" charset="0"/>
                          </a:rPr>
                          <m:t>8</m:t>
                        </m:r>
                        <m:r>
                          <a:rPr lang="en-US" b="0" i="1" smtClean="0">
                            <a:latin typeface="Cambria Math" panose="02040503050406030204" pitchFamily="18" charset="0"/>
                          </a:rPr>
                          <m:t>𝑥</m:t>
                        </m:r>
                        <m:r>
                          <a:rPr lang="en-US" b="0" i="1" smtClean="0">
                            <a:latin typeface="Cambria Math" panose="02040503050406030204" pitchFamily="18" charset="0"/>
                          </a:rPr>
                          <m:t>60/30</m:t>
                        </m:r>
                      </m:den>
                    </m:f>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100</m:t>
                    </m:r>
                  </m:oMath>
                </a14:m>
                <a:r>
                  <a:rPr lang="en-US" dirty="0" smtClean="0"/>
                  <a:t> =</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14</m:t>
                        </m:r>
                      </m:num>
                      <m:den>
                        <m:r>
                          <a:rPr lang="en-US" b="0" i="1" dirty="0" smtClean="0">
                            <a:latin typeface="Cambria Math" panose="02040503050406030204" pitchFamily="18" charset="0"/>
                          </a:rPr>
                          <m:t>16</m:t>
                        </m:r>
                      </m:den>
                    </m:f>
                    <m:r>
                      <a:rPr lang="en-US" b="0" i="1" dirty="0" smtClean="0">
                        <a:latin typeface="Cambria Math" panose="02040503050406030204" pitchFamily="18" charset="0"/>
                      </a:rPr>
                      <m:t> </m:t>
                    </m:r>
                    <m:r>
                      <a:rPr lang="en-US" b="0" i="1" dirty="0" smtClean="0">
                        <a:latin typeface="Cambria Math" panose="02040503050406030204" pitchFamily="18" charset="0"/>
                      </a:rPr>
                      <m:t>𝑥</m:t>
                    </m:r>
                    <m:r>
                      <a:rPr lang="en-US" b="0" i="1" dirty="0" smtClean="0">
                        <a:latin typeface="Cambria Math" panose="02040503050406030204" pitchFamily="18" charset="0"/>
                      </a:rPr>
                      <m:t>100</m:t>
                    </m:r>
                  </m:oMath>
                </a14:m>
                <a:r>
                  <a:rPr lang="en-US" dirty="0" smtClean="0"/>
                  <a:t>=87.5%</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1224" t="-1001" r="-490"/>
                </a:stretch>
              </a:blipFill>
            </p:spPr>
            <p:txBody>
              <a:bodyPr/>
              <a:lstStyle/>
              <a:p>
                <a:r>
                  <a:rPr lang="en-US">
                    <a:noFill/>
                  </a:rPr>
                  <a:t> </a:t>
                </a:r>
              </a:p>
            </p:txBody>
          </p:sp>
        </mc:Fallback>
      </mc:AlternateContent>
    </p:spTree>
    <p:extLst>
      <p:ext uri="{BB962C8B-B14F-4D97-AF65-F5344CB8AC3E}">
        <p14:creationId xmlns:p14="http://schemas.microsoft.com/office/powerpoint/2010/main" val="2876955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Example-1</a:t>
            </a:r>
            <a:endParaRPr lang="en-US" dirty="0"/>
          </a:p>
        </p:txBody>
      </p:sp>
      <p:sp>
        <p:nvSpPr>
          <p:cNvPr id="3" name="Content Placeholder 2"/>
          <p:cNvSpPr>
            <a:spLocks noGrp="1"/>
          </p:cNvSpPr>
          <p:nvPr>
            <p:ph sz="quarter" idx="1"/>
          </p:nvPr>
        </p:nvSpPr>
        <p:spPr/>
        <p:txBody>
          <a:bodyPr/>
          <a:lstStyle/>
          <a:p>
            <a:pPr marL="0" indent="0">
              <a:buNone/>
            </a:pPr>
            <a:r>
              <a:rPr lang="en-US" dirty="0" smtClean="0"/>
              <a:t>Given base wage rate: </a:t>
            </a:r>
            <a:r>
              <a:rPr lang="en-US" dirty="0" err="1" smtClean="0"/>
              <a:t>Rs</a:t>
            </a:r>
            <a:r>
              <a:rPr lang="en-US" dirty="0" smtClean="0"/>
              <a:t> 4/</a:t>
            </a:r>
            <a:r>
              <a:rPr lang="en-US" dirty="0" err="1" smtClean="0"/>
              <a:t>hr</a:t>
            </a:r>
            <a:endParaRPr lang="en-US" dirty="0" smtClean="0"/>
          </a:p>
          <a:p>
            <a:pPr marL="0" indent="0">
              <a:buNone/>
            </a:pPr>
            <a:r>
              <a:rPr lang="en-US" dirty="0" smtClean="0"/>
              <a:t>Bonus at </a:t>
            </a:r>
            <a:r>
              <a:rPr lang="en-US" dirty="0" err="1" smtClean="0"/>
              <a:t>std</a:t>
            </a:r>
            <a:r>
              <a:rPr lang="en-US" dirty="0" smtClean="0"/>
              <a:t> performance:33.33%</a:t>
            </a:r>
          </a:p>
          <a:p>
            <a:pPr marL="0" indent="0">
              <a:buNone/>
            </a:pPr>
            <a:r>
              <a:rPr lang="en-US" dirty="0" smtClean="0"/>
              <a:t>Total items to complete:50</a:t>
            </a:r>
          </a:p>
          <a:p>
            <a:pPr marL="0" indent="0">
              <a:buNone/>
            </a:pPr>
            <a:r>
              <a:rPr lang="en-US" dirty="0" smtClean="0"/>
              <a:t>Processing time for each unit:3min</a:t>
            </a:r>
          </a:p>
          <a:p>
            <a:pPr marL="0" indent="0">
              <a:buNone/>
            </a:pPr>
            <a:r>
              <a:rPr lang="en-US" dirty="0" smtClean="0"/>
              <a:t>Work completed in 140min</a:t>
            </a:r>
          </a:p>
          <a:p>
            <a:pPr marL="0" indent="0">
              <a:buNone/>
            </a:pPr>
            <a:r>
              <a:rPr lang="en-US" dirty="0" smtClean="0"/>
              <a:t>To find bonus earned?</a:t>
            </a:r>
          </a:p>
          <a:p>
            <a:pPr marL="0" indent="0">
              <a:buNone/>
            </a:pPr>
            <a:endParaRPr lang="en-US" dirty="0"/>
          </a:p>
        </p:txBody>
      </p:sp>
    </p:spTree>
    <p:extLst>
      <p:ext uri="{BB962C8B-B14F-4D97-AF65-F5344CB8AC3E}">
        <p14:creationId xmlns:p14="http://schemas.microsoft.com/office/powerpoint/2010/main" val="778109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sz="quarter" idx="1"/>
          </p:nvPr>
        </p:nvSpPr>
        <p:spPr/>
        <p:txBody>
          <a:bodyPr/>
          <a:lstStyle/>
          <a:p>
            <a:r>
              <a:rPr lang="en-US" dirty="0" smtClean="0"/>
              <a:t>Earning rate of operator=base wage rate per </a:t>
            </a:r>
            <a:r>
              <a:rPr lang="en-US" dirty="0" err="1" smtClean="0"/>
              <a:t>hr+bonus</a:t>
            </a:r>
            <a:r>
              <a:rPr lang="en-US" dirty="0" smtClean="0"/>
              <a:t> wage rate.</a:t>
            </a:r>
          </a:p>
          <a:p>
            <a:r>
              <a:rPr lang="en-US" dirty="0"/>
              <a:t> </a:t>
            </a:r>
            <a:r>
              <a:rPr lang="en-US" dirty="0" smtClean="0"/>
              <a:t>                                 =4+33.33/100 x4=</a:t>
            </a:r>
            <a:r>
              <a:rPr lang="en-US" dirty="0" err="1" smtClean="0"/>
              <a:t>Rs</a:t>
            </a:r>
            <a:r>
              <a:rPr lang="en-US" dirty="0" smtClean="0"/>
              <a:t> 5.33</a:t>
            </a:r>
          </a:p>
          <a:p>
            <a:r>
              <a:rPr lang="en-US" dirty="0" smtClean="0"/>
              <a:t>Earning rate per min=</a:t>
            </a:r>
            <a:r>
              <a:rPr lang="en-US" dirty="0" err="1" smtClean="0"/>
              <a:t>Rs</a:t>
            </a:r>
            <a:r>
              <a:rPr lang="en-US" dirty="0" smtClean="0"/>
              <a:t> 5.33/60=</a:t>
            </a:r>
            <a:r>
              <a:rPr lang="en-US" dirty="0" err="1" smtClean="0"/>
              <a:t>Rs</a:t>
            </a:r>
            <a:r>
              <a:rPr lang="en-US" dirty="0" smtClean="0"/>
              <a:t> 0.088</a:t>
            </a:r>
          </a:p>
          <a:p>
            <a:r>
              <a:rPr lang="en-US" dirty="0" smtClean="0"/>
              <a:t>Operators actual earning=</a:t>
            </a:r>
          </a:p>
          <a:p>
            <a:r>
              <a:rPr lang="en-US" dirty="0" smtClean="0"/>
              <a:t>No of items to be made x time for one item x earning rate.</a:t>
            </a:r>
          </a:p>
          <a:p>
            <a:r>
              <a:rPr lang="en-US" dirty="0" smtClean="0"/>
              <a:t>=50x3x0.088</a:t>
            </a:r>
          </a:p>
          <a:p>
            <a:r>
              <a:rPr lang="en-US" dirty="0" smtClean="0"/>
              <a:t>=</a:t>
            </a:r>
            <a:r>
              <a:rPr lang="en-US" dirty="0" err="1" smtClean="0"/>
              <a:t>Rs</a:t>
            </a:r>
            <a:r>
              <a:rPr lang="en-US" dirty="0" smtClean="0"/>
              <a:t> 13.32</a:t>
            </a:r>
          </a:p>
          <a:p>
            <a:pPr marL="0" indent="0">
              <a:buNone/>
            </a:pPr>
            <a:endParaRPr lang="en-US" dirty="0" smtClean="0"/>
          </a:p>
        </p:txBody>
      </p:sp>
    </p:spTree>
    <p:extLst>
      <p:ext uri="{BB962C8B-B14F-4D97-AF65-F5344CB8AC3E}">
        <p14:creationId xmlns:p14="http://schemas.microsoft.com/office/powerpoint/2010/main" val="1731405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Operators earning based on base wage rate</a:t>
            </a:r>
          </a:p>
          <a:p>
            <a:r>
              <a:rPr lang="en-US" dirty="0" smtClean="0"/>
              <a:t>=time taken to complete the work x base wage rate.</a:t>
            </a:r>
          </a:p>
          <a:p>
            <a:r>
              <a:rPr lang="en-US" dirty="0" smtClean="0"/>
              <a:t>=140/60 x 4 </a:t>
            </a:r>
          </a:p>
          <a:p>
            <a:r>
              <a:rPr lang="en-US" dirty="0" smtClean="0"/>
              <a:t>=</a:t>
            </a:r>
            <a:r>
              <a:rPr lang="en-US" dirty="0" err="1" smtClean="0"/>
              <a:t>Rs</a:t>
            </a:r>
            <a:r>
              <a:rPr lang="en-US" dirty="0" smtClean="0"/>
              <a:t> 9.33</a:t>
            </a:r>
          </a:p>
          <a:p>
            <a:r>
              <a:rPr lang="en-US" dirty="0" smtClean="0"/>
              <a:t>Bonus earned by operator=13.32-9.33</a:t>
            </a:r>
          </a:p>
          <a:p>
            <a:r>
              <a:rPr lang="en-US" dirty="0"/>
              <a:t> </a:t>
            </a:r>
            <a:r>
              <a:rPr lang="en-US" dirty="0" smtClean="0"/>
              <a:t>                                          =</a:t>
            </a:r>
            <a:r>
              <a:rPr lang="en-US" dirty="0" err="1" smtClean="0"/>
              <a:t>Rs</a:t>
            </a:r>
            <a:r>
              <a:rPr lang="en-US" dirty="0" smtClean="0"/>
              <a:t> 3.99 or 4</a:t>
            </a:r>
          </a:p>
        </p:txBody>
      </p:sp>
    </p:spTree>
    <p:extLst>
      <p:ext uri="{BB962C8B-B14F-4D97-AF65-F5344CB8AC3E}">
        <p14:creationId xmlns:p14="http://schemas.microsoft.com/office/powerpoint/2010/main" val="327355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Objectives of method study</a:t>
            </a:r>
            <a:endParaRPr lang="en-IN" dirty="0">
              <a:solidFill>
                <a:srgbClr val="FF0000"/>
              </a:solidFill>
            </a:endParaRPr>
          </a:p>
        </p:txBody>
      </p:sp>
      <p:sp>
        <p:nvSpPr>
          <p:cNvPr id="3" name="Content Placeholder 2"/>
          <p:cNvSpPr>
            <a:spLocks noGrp="1"/>
          </p:cNvSpPr>
          <p:nvPr>
            <p:ph sz="quarter" idx="1"/>
          </p:nvPr>
        </p:nvSpPr>
        <p:spPr/>
        <p:txBody>
          <a:bodyPr/>
          <a:lstStyle/>
          <a:p>
            <a:r>
              <a:rPr lang="en-US" dirty="0" smtClean="0"/>
              <a:t>Improved working procedures</a:t>
            </a:r>
          </a:p>
          <a:p>
            <a:r>
              <a:rPr lang="en-US" dirty="0" smtClean="0"/>
              <a:t>Better working conditions</a:t>
            </a:r>
          </a:p>
          <a:p>
            <a:r>
              <a:rPr lang="en-US" dirty="0" smtClean="0"/>
              <a:t>Less fatigue to workers</a:t>
            </a:r>
          </a:p>
          <a:p>
            <a:r>
              <a:rPr lang="en-US" dirty="0" smtClean="0"/>
              <a:t>Better product quality</a:t>
            </a:r>
          </a:p>
          <a:p>
            <a:r>
              <a:rPr lang="en-US" dirty="0" smtClean="0"/>
              <a:t>Effective utilization of </a:t>
            </a:r>
            <a:r>
              <a:rPr lang="en-US" dirty="0" err="1" smtClean="0"/>
              <a:t>man,material,machinery</a:t>
            </a:r>
            <a:endParaRPr lang="en-US" dirty="0" smtClean="0"/>
          </a:p>
          <a:p>
            <a:r>
              <a:rPr lang="en-US" dirty="0" smtClean="0"/>
              <a:t>Efficient and fast material handling</a:t>
            </a:r>
          </a:p>
          <a:p>
            <a:r>
              <a:rPr lang="en-US" dirty="0" smtClean="0"/>
              <a:t>Reduced health hazards.</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Method study procedure</a:t>
            </a:r>
            <a:endParaRPr lang="en-US" dirty="0">
              <a:solidFill>
                <a:srgbClr val="FF0000"/>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43042925"/>
              </p:ext>
            </p:extLst>
          </p:nvPr>
        </p:nvGraphicFramePr>
        <p:xfrm>
          <a:off x="457200" y="1600200"/>
          <a:ext cx="32004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187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marL="0" indent="0">
              <a:buNone/>
            </a:pPr>
            <a:r>
              <a:rPr lang="en-US" sz="3500" b="1" dirty="0" smtClean="0">
                <a:solidFill>
                  <a:srgbClr val="002060"/>
                </a:solidFill>
              </a:rPr>
              <a:t>1.select</a:t>
            </a:r>
          </a:p>
          <a:p>
            <a:r>
              <a:rPr lang="en-US" dirty="0" smtClean="0"/>
              <a:t>The work is selected and its objective is defined.</a:t>
            </a:r>
          </a:p>
          <a:p>
            <a:r>
              <a:rPr lang="en-US" dirty="0" smtClean="0"/>
              <a:t>Objective may be reduction in manufacturing </a:t>
            </a:r>
            <a:r>
              <a:rPr lang="en-US" dirty="0" err="1" smtClean="0"/>
              <a:t>cost,increase</a:t>
            </a:r>
            <a:r>
              <a:rPr lang="en-US" dirty="0" smtClean="0"/>
              <a:t> in efficiency</a:t>
            </a:r>
          </a:p>
          <a:p>
            <a:pPr marL="0" indent="0">
              <a:buNone/>
            </a:pPr>
            <a:r>
              <a:rPr lang="en-US" sz="3500" b="1" dirty="0" smtClean="0">
                <a:solidFill>
                  <a:srgbClr val="002060"/>
                </a:solidFill>
              </a:rPr>
              <a:t>2.Record</a:t>
            </a:r>
          </a:p>
          <a:p>
            <a:pPr marL="0" indent="0">
              <a:buNone/>
            </a:pPr>
            <a:r>
              <a:rPr lang="en-US" dirty="0" smtClean="0"/>
              <a:t>Record all the relevant information pertaining to existing method in detail and in the form of chart.</a:t>
            </a:r>
          </a:p>
          <a:p>
            <a:pPr marL="0" indent="0">
              <a:buNone/>
            </a:pPr>
            <a:r>
              <a:rPr lang="en-US" dirty="0" smtClean="0"/>
              <a:t>Recording can be done by:</a:t>
            </a:r>
          </a:p>
          <a:p>
            <a:pPr marL="0" indent="0">
              <a:buNone/>
            </a:pPr>
            <a:r>
              <a:rPr lang="en-US" dirty="0"/>
              <a:t>	</a:t>
            </a:r>
            <a:r>
              <a:rPr lang="en-US" dirty="0" smtClean="0"/>
              <a:t>a) </a:t>
            </a:r>
            <a:r>
              <a:rPr lang="en-US" dirty="0" smtClean="0">
                <a:solidFill>
                  <a:srgbClr val="FF0000"/>
                </a:solidFill>
              </a:rPr>
              <a:t>Process chart</a:t>
            </a:r>
          </a:p>
          <a:p>
            <a:pPr marL="0" indent="0">
              <a:buNone/>
            </a:pPr>
            <a:r>
              <a:rPr lang="en-US" dirty="0" smtClean="0"/>
              <a:t>		</a:t>
            </a:r>
            <a:r>
              <a:rPr lang="en-US" dirty="0" err="1" smtClean="0"/>
              <a:t>i</a:t>
            </a:r>
            <a:r>
              <a:rPr lang="en-US" dirty="0" smtClean="0"/>
              <a:t>) outline process chart</a:t>
            </a:r>
          </a:p>
          <a:p>
            <a:pPr marL="0" indent="0">
              <a:buNone/>
            </a:pPr>
            <a:r>
              <a:rPr lang="en-US" dirty="0" smtClean="0"/>
              <a:t>		ii) flow process chart</a:t>
            </a:r>
          </a:p>
          <a:p>
            <a:pPr marL="0" indent="0">
              <a:buNone/>
            </a:pPr>
            <a:r>
              <a:rPr lang="en-US" dirty="0" smtClean="0"/>
              <a:t>		iii)two handed process chart</a:t>
            </a:r>
          </a:p>
          <a:p>
            <a:pPr marL="0" indent="0">
              <a:buNone/>
            </a:pPr>
            <a:r>
              <a:rPr lang="en-US" dirty="0" smtClean="0"/>
              <a:t>		iv) multiple activity chart</a:t>
            </a:r>
            <a:endParaRPr lang="en-US" dirty="0"/>
          </a:p>
        </p:txBody>
      </p:sp>
    </p:spTree>
    <p:extLst>
      <p:ext uri="{BB962C8B-B14F-4D97-AF65-F5344CB8AC3E}">
        <p14:creationId xmlns:p14="http://schemas.microsoft.com/office/powerpoint/2010/main" val="327739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365760" lvl="1" indent="0">
              <a:buNone/>
            </a:pPr>
            <a:r>
              <a:rPr lang="en-US" dirty="0" smtClean="0">
                <a:solidFill>
                  <a:srgbClr val="FF0000"/>
                </a:solidFill>
                <a:latin typeface="Arial" panose="020B0604020202020204" pitchFamily="34" charset="0"/>
                <a:cs typeface="Arial" panose="020B0604020202020204" pitchFamily="34" charset="0"/>
              </a:rPr>
              <a:t>b)Diagrams</a:t>
            </a:r>
          </a:p>
          <a:p>
            <a:pPr marL="365760" lvl="1" indent="0">
              <a:buNone/>
            </a:pPr>
            <a:r>
              <a:rPr lang="en-US" dirty="0" err="1" smtClean="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 flow diagram</a:t>
            </a:r>
          </a:p>
          <a:p>
            <a:pPr marL="365760" lvl="1" indent="0">
              <a:buNone/>
            </a:pPr>
            <a:r>
              <a:rPr lang="en-US" dirty="0" smtClean="0">
                <a:latin typeface="Arial" panose="020B0604020202020204" pitchFamily="34" charset="0"/>
                <a:cs typeface="Arial" panose="020B0604020202020204" pitchFamily="34" charset="0"/>
              </a:rPr>
              <a:t>Ii)string diagram</a:t>
            </a:r>
          </a:p>
          <a:p>
            <a:pPr marL="365760" lvl="1" indent="0">
              <a:buNone/>
            </a:pPr>
            <a:r>
              <a:rPr lang="en-US" dirty="0" smtClean="0">
                <a:latin typeface="Arial" panose="020B0604020202020204" pitchFamily="34" charset="0"/>
                <a:cs typeface="Arial" panose="020B0604020202020204" pitchFamily="34" charset="0"/>
              </a:rPr>
              <a:t>Iii)</a:t>
            </a:r>
            <a:r>
              <a:rPr lang="en-US" dirty="0" err="1" smtClean="0">
                <a:latin typeface="Arial" panose="020B0604020202020204" pitchFamily="34" charset="0"/>
                <a:cs typeface="Arial" panose="020B0604020202020204" pitchFamily="34" charset="0"/>
              </a:rPr>
              <a:t>cyclegraph</a:t>
            </a:r>
            <a:endParaRPr lang="en-US" dirty="0" smtClean="0">
              <a:latin typeface="Arial" panose="020B0604020202020204" pitchFamily="34" charset="0"/>
              <a:cs typeface="Arial" panose="020B0604020202020204" pitchFamily="34" charset="0"/>
            </a:endParaRPr>
          </a:p>
          <a:p>
            <a:pPr marL="365760" lvl="1" indent="0">
              <a:buNone/>
            </a:pPr>
            <a:r>
              <a:rPr lang="en-US" dirty="0" smtClean="0">
                <a:latin typeface="Arial" panose="020B0604020202020204" pitchFamily="34" charset="0"/>
                <a:cs typeface="Arial" panose="020B0604020202020204" pitchFamily="34" charset="0"/>
              </a:rPr>
              <a:t>Iv)</a:t>
            </a:r>
            <a:r>
              <a:rPr lang="en-US" dirty="0" err="1" smtClean="0">
                <a:latin typeface="Arial" panose="020B0604020202020204" pitchFamily="34" charset="0"/>
                <a:cs typeface="Arial" panose="020B0604020202020204" pitchFamily="34" charset="0"/>
              </a:rPr>
              <a:t>Chronocyclegraph</a:t>
            </a:r>
            <a:endParaRPr lang="en-US" dirty="0">
              <a:latin typeface="Arial" panose="020B0604020202020204" pitchFamily="34" charset="0"/>
              <a:cs typeface="Arial" panose="020B0604020202020204" pitchFamily="34" charset="0"/>
            </a:endParaRPr>
          </a:p>
          <a:p>
            <a:pPr marL="365760" lvl="1" indent="0">
              <a:buNone/>
            </a:pPr>
            <a:r>
              <a:rPr lang="en-US" dirty="0" smtClean="0">
                <a:latin typeface="Arial" panose="020B0604020202020204" pitchFamily="34" charset="0"/>
                <a:cs typeface="Arial" panose="020B0604020202020204" pitchFamily="34" charset="0"/>
              </a:rPr>
              <a:t>c) </a:t>
            </a:r>
            <a:r>
              <a:rPr lang="en-US" dirty="0" smtClean="0">
                <a:solidFill>
                  <a:srgbClr val="FF0000"/>
                </a:solidFill>
                <a:latin typeface="Arial" panose="020B0604020202020204" pitchFamily="34" charset="0"/>
                <a:cs typeface="Arial" panose="020B0604020202020204" pitchFamily="34" charset="0"/>
              </a:rPr>
              <a:t>Motion and film analysis-</a:t>
            </a:r>
            <a:r>
              <a:rPr lang="en-US" dirty="0" err="1" smtClean="0">
                <a:solidFill>
                  <a:srgbClr val="FF0000"/>
                </a:solidFill>
                <a:latin typeface="Arial" panose="020B0604020202020204" pitchFamily="34" charset="0"/>
                <a:cs typeface="Arial" panose="020B0604020202020204" pitchFamily="34" charset="0"/>
              </a:rPr>
              <a:t>simo</a:t>
            </a:r>
            <a:r>
              <a:rPr lang="en-US" dirty="0" smtClean="0">
                <a:solidFill>
                  <a:srgbClr val="FF0000"/>
                </a:solidFill>
                <a:latin typeface="Arial" panose="020B0604020202020204" pitchFamily="34" charset="0"/>
                <a:cs typeface="Arial" panose="020B0604020202020204" pitchFamily="34" charset="0"/>
              </a:rPr>
              <a:t> chart</a:t>
            </a:r>
          </a:p>
          <a:p>
            <a:pPr marL="365760" lvl="1" indent="0">
              <a:buNone/>
            </a:pPr>
            <a:r>
              <a:rPr lang="en-US" dirty="0" smtClean="0">
                <a:latin typeface="Arial" panose="020B0604020202020204" pitchFamily="34" charset="0"/>
                <a:cs typeface="Arial" panose="020B0604020202020204" pitchFamily="34" charset="0"/>
              </a:rPr>
              <a:t>d)</a:t>
            </a:r>
            <a:r>
              <a:rPr lang="en-US" dirty="0" smtClean="0">
                <a:solidFill>
                  <a:srgbClr val="FF0000"/>
                </a:solidFill>
                <a:latin typeface="Arial" panose="020B0604020202020204" pitchFamily="34" charset="0"/>
                <a:cs typeface="Arial" panose="020B0604020202020204" pitchFamily="34" charset="0"/>
              </a:rPr>
              <a:t>Models</a:t>
            </a:r>
          </a:p>
          <a:p>
            <a:pPr marL="365760" lvl="1" indent="0">
              <a:buNone/>
            </a:pPr>
            <a:endParaRPr lang="en-US" dirty="0" smtClean="0">
              <a:solidFill>
                <a:srgbClr val="FF0000"/>
              </a:solidFill>
              <a:latin typeface="Arial" panose="020B0604020202020204" pitchFamily="34" charset="0"/>
              <a:cs typeface="Arial" panose="020B0604020202020204" pitchFamily="34" charset="0"/>
            </a:endParaRPr>
          </a:p>
          <a:p>
            <a:pPr marL="365760" lvl="1" indent="0">
              <a:buNone/>
            </a:pPr>
            <a:endParaRPr lang="en-US" dirty="0" smtClean="0">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8923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err="1" smtClean="0">
                <a:solidFill>
                  <a:srgbClr val="FF0000"/>
                </a:solidFill>
              </a:rPr>
              <a:t>Cyclegraph,chronocyclegraph</a:t>
            </a:r>
            <a:endParaRPr lang="en-US" dirty="0">
              <a:solidFill>
                <a:srgbClr val="FF0000"/>
              </a:solidFill>
            </a:endParaRPr>
          </a:p>
        </p:txBody>
      </p:sp>
      <p:sp>
        <p:nvSpPr>
          <p:cNvPr id="3" name="Content Placeholder 2"/>
          <p:cNvSpPr>
            <a:spLocks noGrp="1"/>
          </p:cNvSpPr>
          <p:nvPr>
            <p:ph sz="quarter" idx="1"/>
          </p:nvPr>
        </p:nvSpPr>
        <p:spPr>
          <a:xfrm>
            <a:off x="457200" y="1066800"/>
            <a:ext cx="7467600" cy="5407152"/>
          </a:xfrm>
        </p:spPr>
        <p:txBody>
          <a:bodyPr>
            <a:normAutofit fontScale="77500" lnSpcReduction="20000"/>
          </a:bodyPr>
          <a:lstStyle/>
          <a:p>
            <a:r>
              <a:rPr lang="en-US" b="1" dirty="0"/>
              <a:t>Cycle graph and </a:t>
            </a:r>
            <a:r>
              <a:rPr lang="en-US" b="1" dirty="0" err="1"/>
              <a:t>Chrono</a:t>
            </a:r>
            <a:r>
              <a:rPr lang="en-US" b="1" dirty="0"/>
              <a:t> cycle graph </a:t>
            </a:r>
            <a:endParaRPr lang="en-US" dirty="0"/>
          </a:p>
          <a:p>
            <a:r>
              <a:rPr lang="en-US" dirty="0"/>
              <a:t>These are the techniques of analyzing the paths of motion made by an operator and were originally developed by the </a:t>
            </a:r>
            <a:r>
              <a:rPr lang="en-US" dirty="0" err="1"/>
              <a:t>Gilbreths</a:t>
            </a:r>
            <a:r>
              <a:rPr lang="en-US" dirty="0"/>
              <a:t>. To make a cycle graph , a small electric bulb is attached to the finger, hand, or any other part of the body whose motion is to be recorded. By using still photography, the path of light of bulb (in other words, that of the body member) as it moves through space for one complete cycle is photographed. The working area is kept relatively less illuminated while photograph is being taken. More than one camera may be used in different planes to get more details. After the film is developed, the resulting picture (cycle graph) shows a permanent record of the motion pattern employed in the form of a closed loop of white continuous line with the working area in the background. A cycle graph does not indicate the direction or speed of motion. </a:t>
            </a:r>
          </a:p>
          <a:p>
            <a:r>
              <a:rPr lang="en-US" dirty="0"/>
              <a:t>It can be used for </a:t>
            </a:r>
          </a:p>
          <a:p>
            <a:r>
              <a:rPr lang="en-US" dirty="0"/>
              <a:t>Improving the motion pattern, and </a:t>
            </a:r>
          </a:p>
          <a:p>
            <a:r>
              <a:rPr lang="en-US" dirty="0"/>
              <a:t>Training purposes in that two cycle graphs may be shown with one indicating a better motion pattern than the other. </a:t>
            </a:r>
          </a:p>
          <a:p>
            <a:endParaRPr lang="en-US" dirty="0"/>
          </a:p>
        </p:txBody>
      </p:sp>
    </p:spTree>
    <p:extLst>
      <p:ext uri="{BB962C8B-B14F-4D97-AF65-F5344CB8AC3E}">
        <p14:creationId xmlns:p14="http://schemas.microsoft.com/office/powerpoint/2010/main" val="26272737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749</TotalTime>
  <Words>2146</Words>
  <Application>Microsoft Office PowerPoint</Application>
  <PresentationFormat>On-screen Show (4:3)</PresentationFormat>
  <Paragraphs>251</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Cambria Math</vt:lpstr>
      <vt:lpstr>Century Schoolbook</vt:lpstr>
      <vt:lpstr>Georgia</vt:lpstr>
      <vt:lpstr>Wingdings</vt:lpstr>
      <vt:lpstr>Wingdings 2</vt:lpstr>
      <vt:lpstr>Oriel</vt:lpstr>
      <vt:lpstr>Unit-2</vt:lpstr>
      <vt:lpstr>Work study</vt:lpstr>
      <vt:lpstr>applications</vt:lpstr>
      <vt:lpstr>advantages</vt:lpstr>
      <vt:lpstr>Objectives of method study</vt:lpstr>
      <vt:lpstr>Method study procedure</vt:lpstr>
      <vt:lpstr>PowerPoint Presentation</vt:lpstr>
      <vt:lpstr>PowerPoint Presentation</vt:lpstr>
      <vt:lpstr>Cyclegraph,chronocyclegraph</vt:lpstr>
      <vt:lpstr>PowerPoint Presentation</vt:lpstr>
      <vt:lpstr>PowerPoint Presentation</vt:lpstr>
      <vt:lpstr>PowerPoint Presentation</vt:lpstr>
      <vt:lpstr>Process chart symbols</vt:lpstr>
      <vt:lpstr>Process charts</vt:lpstr>
      <vt:lpstr>1.outline process chart</vt:lpstr>
      <vt:lpstr>PowerPoint Presentation</vt:lpstr>
      <vt:lpstr>PowerPoint Presentation</vt:lpstr>
      <vt:lpstr>Two handed process chart</vt:lpstr>
      <vt:lpstr>4.Multiple activity chart</vt:lpstr>
      <vt:lpstr>PowerPoint Presentation</vt:lpstr>
      <vt:lpstr>5.Travel chart</vt:lpstr>
      <vt:lpstr>PowerPoint Presentation</vt:lpstr>
      <vt:lpstr>PowerPoint Presentation</vt:lpstr>
      <vt:lpstr>Flow diagram</vt:lpstr>
      <vt:lpstr>topics</vt:lpstr>
      <vt:lpstr>SIMO CHART</vt:lpstr>
      <vt:lpstr>Time study</vt:lpstr>
      <vt:lpstr>PowerPoint Presentation</vt:lpstr>
      <vt:lpstr>Work sampling:</vt:lpstr>
      <vt:lpstr>PowerPoint Presentation</vt:lpstr>
      <vt:lpstr>PowerPoint Presentation</vt:lpstr>
      <vt:lpstr>PowerPoint Presentation</vt:lpstr>
      <vt:lpstr>PowerPoint Presentation</vt:lpstr>
      <vt:lpstr>Example 2</vt:lpstr>
      <vt:lpstr>Example 3</vt:lpstr>
      <vt:lpstr>Principles of motion economy</vt:lpstr>
      <vt:lpstr>B. Arrangement of Workplace: </vt:lpstr>
      <vt:lpstr>C. Design of Tools and Equipment: </vt:lpstr>
      <vt:lpstr>Wage incentives</vt:lpstr>
      <vt:lpstr>Time study data</vt:lpstr>
      <vt:lpstr>Example-1</vt:lpstr>
      <vt:lpstr>solution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Unit-2</dc:title>
  <dc:creator>mech-stfrm</dc:creator>
  <cp:lastModifiedBy>asad</cp:lastModifiedBy>
  <cp:revision>50</cp:revision>
  <dcterms:created xsi:type="dcterms:W3CDTF">2006-08-16T00:00:00Z</dcterms:created>
  <dcterms:modified xsi:type="dcterms:W3CDTF">2019-01-28T17:43:15Z</dcterms:modified>
</cp:coreProperties>
</file>